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84" r:id="rId3"/>
    <p:sldId id="279" r:id="rId4"/>
    <p:sldId id="258" r:id="rId5"/>
    <p:sldId id="283" r:id="rId6"/>
    <p:sldId id="274" r:id="rId7"/>
    <p:sldId id="268" r:id="rId8"/>
    <p:sldId id="282" r:id="rId9"/>
    <p:sldId id="273" r:id="rId10"/>
    <p:sldId id="265" r:id="rId11"/>
    <p:sldId id="266" r:id="rId12"/>
    <p:sldId id="276" r:id="rId13"/>
    <p:sldId id="286" r:id="rId14"/>
    <p:sldId id="287" r:id="rId15"/>
    <p:sldId id="288" r:id="rId16"/>
    <p:sldId id="291" r:id="rId17"/>
    <p:sldId id="289" r:id="rId18"/>
    <p:sldId id="292" r:id="rId19"/>
    <p:sldId id="285" r:id="rId20"/>
    <p:sldId id="263" r:id="rId21"/>
    <p:sldId id="264" r:id="rId22"/>
    <p:sldId id="26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1DBEAE-4EBE-4F51-B699-E2E9C9BAD4B6}" v="8" dt="2022-12-11T19:41:08.590"/>
    <p1510:client id="{2CDF7989-A133-4F42-A231-50E3D7C7D203}" v="26" dt="2022-10-30T17:51:56.523"/>
    <p1510:client id="{87BF5FD2-F938-4541-870F-801D9763016C}" v="67" dt="2022-12-11T19:33:31.194"/>
    <p1510:client id="{9F7EC8B3-113E-4F3C-A70F-5369F21BC04C}" v="243" dt="2022-10-30T16:30:46.193"/>
    <p1510:client id="{BE11A043-78E9-4BC1-81F8-520D502D750F}" v="4" dt="2022-12-11T19:36:26.488"/>
    <p1510:client id="{DFD6FF9B-98FA-4D25-8DB9-44DCE7936826}" v="818" dt="2023-03-03T17:59:00.461"/>
    <p1510:client id="{EA9D172A-1EB3-4171-AD2E-5072849475DC}" v="830" dt="2022-12-12T05:08:12.938"/>
    <p1510:client id="{FD08D8B8-F8B5-41B5-9E0D-CF554B2D1480}" v="2" dt="2022-10-30T14:50:38.2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B2227-6C1A-4F4C-949B-965C283C7A06}" type="datetimeFigureOut">
              <a:rPr lang="en-IN" smtClean="0"/>
              <a:t>19-05-2023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7E4A77-C404-45CE-9CA6-E60D4557D75C}" type="slidenum">
              <a:rPr lang="en-IN" smtClean="0"/>
              <a:t>‹#›</a:t>
            </a:fld>
            <a:endParaRPr lang="en-IN"/>
          </a:p>
        </p:txBody>
      </p:sp>
    </p:spTree>
    <p:extLst>
      <p:ext uri="{BB962C8B-B14F-4D97-AF65-F5344CB8AC3E}">
        <p14:creationId xmlns:p14="http://schemas.microsoft.com/office/powerpoint/2010/main" val="3610982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27E4A77-C404-45CE-9CA6-E60D4557D75C}" type="slidenum">
              <a:rPr lang="en-IN" smtClean="0"/>
              <a:t>4</a:t>
            </a:fld>
            <a:endParaRPr lang="en-IN"/>
          </a:p>
        </p:txBody>
      </p:sp>
    </p:spTree>
    <p:extLst>
      <p:ext uri="{BB962C8B-B14F-4D97-AF65-F5344CB8AC3E}">
        <p14:creationId xmlns:p14="http://schemas.microsoft.com/office/powerpoint/2010/main" val="578547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5/19/2023</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miniproject%202.pptx" TargetMode="External"/><Relationship Id="rId2" Type="http://schemas.openxmlformats.org/officeDocument/2006/relationships/hyperlink" Target="https://nrega.nic.in/Nregahome/MGNREGA_new/Nrega_home.aspx" TargetMode="External"/><Relationship Id="rId1" Type="http://schemas.openxmlformats.org/officeDocument/2006/relationships/slideLayout" Target="../slideLayouts/slideLayout2.xml"/><Relationship Id="rId4" Type="http://schemas.openxmlformats.org/officeDocument/2006/relationships/hyperlink" Target="https://rural.nic.i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486D27-3FCB-4D24-D494-63F9881E8ABA}"/>
              </a:ext>
            </a:extLst>
          </p:cNvPr>
          <p:cNvPicPr>
            <a:picLocks noChangeAspect="1"/>
          </p:cNvPicPr>
          <p:nvPr/>
        </p:nvPicPr>
        <p:blipFill rotWithShape="1">
          <a:blip r:embed="rId3"/>
          <a:srcRect l="9091" t="11115" b="13128"/>
          <a:stretch/>
        </p:blipFill>
        <p:spPr>
          <a:xfrm>
            <a:off x="20" y="10"/>
            <a:ext cx="12191980" cy="6857990"/>
          </a:xfrm>
          <a:prstGeom prst="rect">
            <a:avLst/>
          </a:prstGeom>
        </p:spPr>
      </p:pic>
      <p:pic>
        <p:nvPicPr>
          <p:cNvPr id="105" name="Picture 104">
            <a:extLst>
              <a:ext uri="{FF2B5EF4-FFF2-40B4-BE49-F238E27FC236}">
                <a16:creationId xmlns:a16="http://schemas.microsoft.com/office/drawing/2014/main" id="{8EC1A43B-D167-4E96-B7AD-61D3D9225C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107" name="Picture 106">
            <a:extLst>
              <a:ext uri="{FF2B5EF4-FFF2-40B4-BE49-F238E27FC236}">
                <a16:creationId xmlns:a16="http://schemas.microsoft.com/office/drawing/2014/main" id="{86623E07-B4B3-43D5-AB6E-5FD9A1C11D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41427"/>
          <a:stretch/>
        </p:blipFill>
        <p:spPr>
          <a:xfrm>
            <a:off x="5147732" y="93132"/>
            <a:ext cx="7044267" cy="6764867"/>
          </a:xfrm>
          <a:prstGeom prst="rect">
            <a:avLst/>
          </a:prstGeom>
        </p:spPr>
      </p:pic>
      <p:sp>
        <p:nvSpPr>
          <p:cNvPr id="109" name="Freeform 5">
            <a:extLst>
              <a:ext uri="{FF2B5EF4-FFF2-40B4-BE49-F238E27FC236}">
                <a16:creationId xmlns:a16="http://schemas.microsoft.com/office/drawing/2014/main" id="{C727912B-C157-4CDB-8486-00E702D36C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2">
              <a:alpha val="7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solidFill>
                <a:schemeClr val="bg2">
                  <a:lumMod val="75000"/>
                </a:schemeClr>
              </a:solidFill>
            </a:endParaRPr>
          </a:p>
        </p:txBody>
      </p:sp>
      <p:sp>
        <p:nvSpPr>
          <p:cNvPr id="2" name="Title 1">
            <a:extLst>
              <a:ext uri="{FF2B5EF4-FFF2-40B4-BE49-F238E27FC236}">
                <a16:creationId xmlns:a16="http://schemas.microsoft.com/office/drawing/2014/main" id="{21020F55-1750-9EF0-2C30-43711546F398}"/>
              </a:ext>
            </a:extLst>
          </p:cNvPr>
          <p:cNvSpPr>
            <a:spLocks noGrp="1"/>
          </p:cNvSpPr>
          <p:nvPr>
            <p:ph type="ctrTitle"/>
          </p:nvPr>
        </p:nvSpPr>
        <p:spPr>
          <a:xfrm>
            <a:off x="6646333" y="2032000"/>
            <a:ext cx="4513792" cy="2819398"/>
          </a:xfrm>
        </p:spPr>
        <p:txBody>
          <a:bodyPr>
            <a:normAutofit/>
          </a:bodyPr>
          <a:lstStyle/>
          <a:p>
            <a:pPr>
              <a:lnSpc>
                <a:spcPct val="90000"/>
              </a:lnSpc>
            </a:pPr>
            <a:r>
              <a:rPr lang="en-IN" sz="3200" b="1" dirty="0">
                <a:solidFill>
                  <a:schemeClr val="bg2">
                    <a:lumMod val="75000"/>
                  </a:schemeClr>
                </a:solidFill>
              </a:rPr>
              <a:t>SYSTEM TO detect FACES FROM A GROUP PHOTO     for automatic                      attendance</a:t>
            </a:r>
            <a:r>
              <a:rPr lang="en-IN" sz="3000" dirty="0">
                <a:solidFill>
                  <a:schemeClr val="bg2">
                    <a:lumMod val="75000"/>
                  </a:schemeClr>
                </a:solidFill>
              </a:rPr>
              <a:t> </a:t>
            </a:r>
            <a:br>
              <a:rPr lang="en-IN" sz="3000" dirty="0"/>
            </a:br>
            <a:br>
              <a:rPr lang="en-IN" sz="3000" dirty="0"/>
            </a:br>
            <a:r>
              <a:rPr lang="en-IN" sz="3000" dirty="0">
                <a:solidFill>
                  <a:schemeClr val="bg2">
                    <a:lumMod val="75000"/>
                  </a:schemeClr>
                </a:solidFill>
              </a:rPr>
              <a:t> </a:t>
            </a:r>
          </a:p>
        </p:txBody>
      </p:sp>
      <p:sp>
        <p:nvSpPr>
          <p:cNvPr id="3" name="Subtitle 2">
            <a:extLst>
              <a:ext uri="{FF2B5EF4-FFF2-40B4-BE49-F238E27FC236}">
                <a16:creationId xmlns:a16="http://schemas.microsoft.com/office/drawing/2014/main" id="{F74D50F4-EE85-B9FC-F15C-DECC1AACAA0A}"/>
              </a:ext>
            </a:extLst>
          </p:cNvPr>
          <p:cNvSpPr>
            <a:spLocks noGrp="1"/>
          </p:cNvSpPr>
          <p:nvPr>
            <p:ph type="subTitle" idx="1"/>
          </p:nvPr>
        </p:nvSpPr>
        <p:spPr>
          <a:xfrm>
            <a:off x="6646333" y="4851399"/>
            <a:ext cx="4513792" cy="914401"/>
          </a:xfrm>
        </p:spPr>
        <p:txBody>
          <a:bodyPr vert="horz" lIns="91440" tIns="45720" rIns="91440" bIns="45720" rtlCol="0" anchor="t">
            <a:noAutofit/>
          </a:bodyPr>
          <a:lstStyle/>
          <a:p>
            <a:pPr>
              <a:lnSpc>
                <a:spcPct val="90000"/>
              </a:lnSpc>
            </a:pPr>
            <a:r>
              <a:rPr lang="en-IN" sz="1600" b="1" dirty="0" err="1">
                <a:solidFill>
                  <a:schemeClr val="bg2">
                    <a:lumMod val="75000"/>
                  </a:schemeClr>
                </a:solidFill>
              </a:rPr>
              <a:t>Gunda</a:t>
            </a:r>
            <a:r>
              <a:rPr lang="en-IN" sz="1600" b="1" dirty="0">
                <a:solidFill>
                  <a:schemeClr val="bg2">
                    <a:lumMod val="75000"/>
                  </a:schemeClr>
                </a:solidFill>
              </a:rPr>
              <a:t> </a:t>
            </a:r>
            <a:r>
              <a:rPr lang="en-IN" sz="1600" b="1" dirty="0" err="1">
                <a:solidFill>
                  <a:schemeClr val="bg2">
                    <a:lumMod val="75000"/>
                  </a:schemeClr>
                </a:solidFill>
              </a:rPr>
              <a:t>nithin</a:t>
            </a:r>
            <a:r>
              <a:rPr lang="en-IN" sz="1600" b="1" dirty="0">
                <a:solidFill>
                  <a:schemeClr val="bg2">
                    <a:lumMod val="75000"/>
                  </a:schemeClr>
                </a:solidFill>
              </a:rPr>
              <a:t>(1602-20-737-149)</a:t>
            </a:r>
            <a:endParaRPr lang="en-IN" sz="1600" b="1" dirty="0">
              <a:solidFill>
                <a:schemeClr val="bg2">
                  <a:lumMod val="75000"/>
                </a:schemeClr>
              </a:solidFill>
              <a:cs typeface="Calibri"/>
            </a:endParaRPr>
          </a:p>
          <a:p>
            <a:pPr>
              <a:lnSpc>
                <a:spcPct val="90000"/>
              </a:lnSpc>
            </a:pPr>
            <a:r>
              <a:rPr lang="en-IN" sz="1600" b="1" dirty="0">
                <a:solidFill>
                  <a:schemeClr val="bg2">
                    <a:lumMod val="75000"/>
                  </a:schemeClr>
                </a:solidFill>
              </a:rPr>
              <a:t>Harshith </a:t>
            </a:r>
            <a:r>
              <a:rPr lang="en-IN" sz="1600" b="1" dirty="0" err="1">
                <a:solidFill>
                  <a:schemeClr val="bg2">
                    <a:lumMod val="75000"/>
                  </a:schemeClr>
                </a:solidFill>
              </a:rPr>
              <a:t>kumar</a:t>
            </a:r>
            <a:r>
              <a:rPr lang="en-IN" sz="1600" b="1" dirty="0">
                <a:solidFill>
                  <a:schemeClr val="bg2">
                    <a:lumMod val="75000"/>
                  </a:schemeClr>
                </a:solidFill>
              </a:rPr>
              <a:t>(1602-20-737-135)</a:t>
            </a:r>
            <a:endParaRPr lang="en-IN" sz="1600" b="1" dirty="0">
              <a:solidFill>
                <a:schemeClr val="bg2">
                  <a:lumMod val="75000"/>
                </a:schemeClr>
              </a:solidFill>
              <a:cs typeface="Calibri"/>
            </a:endParaRPr>
          </a:p>
          <a:p>
            <a:pPr>
              <a:lnSpc>
                <a:spcPct val="90000"/>
              </a:lnSpc>
            </a:pPr>
            <a:r>
              <a:rPr lang="en-IN" sz="1600" b="1" dirty="0">
                <a:solidFill>
                  <a:schemeClr val="bg2">
                    <a:lumMod val="75000"/>
                  </a:schemeClr>
                </a:solidFill>
              </a:rPr>
              <a:t>Santhosh </a:t>
            </a:r>
            <a:r>
              <a:rPr lang="en-IN" sz="1600" b="1" dirty="0" err="1">
                <a:solidFill>
                  <a:schemeClr val="bg2">
                    <a:lumMod val="75000"/>
                  </a:schemeClr>
                </a:solidFill>
              </a:rPr>
              <a:t>reddy</a:t>
            </a:r>
            <a:r>
              <a:rPr lang="en-IN" sz="1600" b="1" dirty="0">
                <a:solidFill>
                  <a:schemeClr val="bg2">
                    <a:lumMod val="75000"/>
                  </a:schemeClr>
                </a:solidFill>
              </a:rPr>
              <a:t>(1602-20-737-313)</a:t>
            </a:r>
            <a:endParaRPr lang="en-IN" sz="1600" b="1" dirty="0">
              <a:solidFill>
                <a:schemeClr val="bg2">
                  <a:lumMod val="75000"/>
                </a:schemeClr>
              </a:solidFill>
              <a:cs typeface="Calibri"/>
            </a:endParaRPr>
          </a:p>
        </p:txBody>
      </p:sp>
    </p:spTree>
    <p:extLst>
      <p:ext uri="{BB962C8B-B14F-4D97-AF65-F5344CB8AC3E}">
        <p14:creationId xmlns:p14="http://schemas.microsoft.com/office/powerpoint/2010/main" val="4322350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925E-5438-BB93-3807-A52EC620D116}"/>
              </a:ext>
            </a:extLst>
          </p:cNvPr>
          <p:cNvSpPr>
            <a:spLocks noGrp="1"/>
          </p:cNvSpPr>
          <p:nvPr>
            <p:ph type="title"/>
          </p:nvPr>
        </p:nvSpPr>
        <p:spPr>
          <a:xfrm>
            <a:off x="8139661" y="897680"/>
            <a:ext cx="3951026" cy="768552"/>
          </a:xfrm>
        </p:spPr>
        <p:txBody>
          <a:bodyPr>
            <a:normAutofit/>
          </a:bodyPr>
          <a:lstStyle/>
          <a:p>
            <a:pPr algn="ctr"/>
            <a:r>
              <a:rPr lang="en-US" sz="3200" b="1" dirty="0">
                <a:ea typeface="Calibri Light"/>
                <a:cs typeface="Calibri Light"/>
              </a:rPr>
              <a:t> USE-CASE DIAGRAM</a:t>
            </a:r>
          </a:p>
        </p:txBody>
      </p:sp>
      <p:sp>
        <p:nvSpPr>
          <p:cNvPr id="3" name="TextBox 2">
            <a:extLst>
              <a:ext uri="{FF2B5EF4-FFF2-40B4-BE49-F238E27FC236}">
                <a16:creationId xmlns:a16="http://schemas.microsoft.com/office/drawing/2014/main" id="{D1030875-7419-3FE6-0261-CD3EA63E115A}"/>
              </a:ext>
            </a:extLst>
          </p:cNvPr>
          <p:cNvSpPr txBox="1"/>
          <p:nvPr/>
        </p:nvSpPr>
        <p:spPr>
          <a:xfrm>
            <a:off x="2968625" y="2894541"/>
            <a:ext cx="35718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b="1">
                <a:solidFill>
                  <a:schemeClr val="bg1"/>
                </a:solidFill>
                <a:cs typeface="Calibri"/>
              </a:rPr>
              <a:t>c</a:t>
            </a:r>
            <a:endParaRPr lang="en-US" sz="2400" b="1" dirty="0">
              <a:solidFill>
                <a:schemeClr val="bg1"/>
              </a:solidFill>
              <a:cs typeface="Calibri"/>
            </a:endParaRPr>
          </a:p>
        </p:txBody>
      </p:sp>
      <p:pic>
        <p:nvPicPr>
          <p:cNvPr id="7" name="Content Placeholder 6">
            <a:extLst>
              <a:ext uri="{FF2B5EF4-FFF2-40B4-BE49-F238E27FC236}">
                <a16:creationId xmlns:a16="http://schemas.microsoft.com/office/drawing/2014/main" id="{DF676481-C264-0267-D589-BD37C1CFA6E5}"/>
              </a:ext>
            </a:extLst>
          </p:cNvPr>
          <p:cNvPicPr>
            <a:picLocks noGrp="1" noChangeAspect="1"/>
          </p:cNvPicPr>
          <p:nvPr>
            <p:ph idx="1"/>
          </p:nvPr>
        </p:nvPicPr>
        <p:blipFill>
          <a:blip r:embed="rId2"/>
          <a:stretch>
            <a:fillRect/>
          </a:stretch>
        </p:blipFill>
        <p:spPr>
          <a:xfrm>
            <a:off x="0" y="0"/>
            <a:ext cx="8216942" cy="6858000"/>
          </a:xfrm>
          <a:prstGeom prst="rect">
            <a:avLst/>
          </a:prstGeom>
        </p:spPr>
      </p:pic>
    </p:spTree>
    <p:extLst>
      <p:ext uri="{BB962C8B-B14F-4D97-AF65-F5344CB8AC3E}">
        <p14:creationId xmlns:p14="http://schemas.microsoft.com/office/powerpoint/2010/main" val="2200996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17428" y="0"/>
            <a:ext cx="3979205" cy="1453363"/>
          </a:xfrm>
        </p:spPr>
        <p:txBody>
          <a:bodyPr>
            <a:normAutofit/>
          </a:bodyPr>
          <a:lstStyle/>
          <a:p>
            <a:r>
              <a:rPr lang="en-IN" dirty="0"/>
              <a:t>training</a:t>
            </a:r>
          </a:p>
        </p:txBody>
      </p:sp>
      <p:sp>
        <p:nvSpPr>
          <p:cNvPr id="3" name="Content Placeholder 2"/>
          <p:cNvSpPr>
            <a:spLocks noGrp="1"/>
          </p:cNvSpPr>
          <p:nvPr>
            <p:ph idx="1"/>
          </p:nvPr>
        </p:nvSpPr>
        <p:spPr>
          <a:xfrm>
            <a:off x="162560" y="1242208"/>
            <a:ext cx="4834073" cy="5097632"/>
          </a:xfrm>
        </p:spPr>
        <p:txBody>
          <a:bodyPr>
            <a:normAutofit/>
          </a:bodyPr>
          <a:lstStyle/>
          <a:p>
            <a:r>
              <a:rPr lang="en-US" sz="2000" dirty="0"/>
              <a:t>Our purpose is to make a facial recognition system which needs as less training data as possible. The main reason behind this constraint is the fact that it is more useful for a supervisor to have train the model with one or few pictures for each person rather than having to make a large Dataset with many images for the same person. So, we will be using DNN(</a:t>
            </a:r>
            <a:r>
              <a:rPr lang="en-US" sz="2000" dirty="0">
                <a:ea typeface="+mn-lt"/>
                <a:cs typeface="+mn-lt"/>
              </a:rPr>
              <a:t>deep </a:t>
            </a:r>
            <a:r>
              <a:rPr lang="en-US" sz="2000" dirty="0"/>
              <a:t>neural network) algorithm to detect faces  and represent the extracted embeddings into 128D hypersphere.</a:t>
            </a:r>
            <a:endParaRPr lang="en-US" sz="2000" dirty="0">
              <a:cs typeface="Calibri"/>
            </a:endParaRPr>
          </a:p>
          <a:p>
            <a:pPr>
              <a:buClr>
                <a:srgbClr val="FFFFFF"/>
              </a:buClr>
            </a:pPr>
            <a:endParaRPr lang="en-US" sz="2000" dirty="0">
              <a:cs typeface="Calibri"/>
            </a:endParaRPr>
          </a:p>
          <a:p>
            <a:pPr>
              <a:buClr>
                <a:srgbClr val="FFFFFF"/>
              </a:buClr>
            </a:pPr>
            <a:endParaRPr lang="en-US" dirty="0">
              <a:cs typeface="Calibri"/>
            </a:endParaRPr>
          </a:p>
          <a:p>
            <a:pPr>
              <a:buClr>
                <a:prstClr val="white"/>
              </a:buClr>
            </a:pPr>
            <a:endParaRPr lang="en-IN" dirty="0">
              <a:cs typeface="Calibri"/>
            </a:endParaRPr>
          </a:p>
        </p:txBody>
      </p:sp>
      <p:pic>
        <p:nvPicPr>
          <p:cNvPr id="5" name="Picture 4" descr="Diagram&#10;&#10;Description automatically generated">
            <a:extLst>
              <a:ext uri="{FF2B5EF4-FFF2-40B4-BE49-F238E27FC236}">
                <a16:creationId xmlns:a16="http://schemas.microsoft.com/office/drawing/2014/main" id="{17A0C0C9-9386-E400-6D2A-36D3D21B607D}"/>
              </a:ext>
            </a:extLst>
          </p:cNvPr>
          <p:cNvPicPr>
            <a:picLocks noChangeAspect="1"/>
          </p:cNvPicPr>
          <p:nvPr/>
        </p:nvPicPr>
        <p:blipFill>
          <a:blip r:embed="rId3"/>
          <a:stretch>
            <a:fillRect/>
          </a:stretch>
        </p:blipFill>
        <p:spPr>
          <a:xfrm>
            <a:off x="5188152" y="873760"/>
            <a:ext cx="6847736" cy="482600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268768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2" y="609600"/>
            <a:ext cx="6282266" cy="1456267"/>
          </a:xfrm>
        </p:spPr>
        <p:txBody>
          <a:bodyPr>
            <a:normAutofit/>
          </a:bodyPr>
          <a:lstStyle/>
          <a:p>
            <a:r>
              <a:rPr lang="en-US" dirty="0">
                <a:cs typeface="Calibri Light"/>
              </a:rPr>
              <a:t>RESULT: LOGIN PAGE</a:t>
            </a:r>
            <a:endParaRPr lang="en-US" dirty="0"/>
          </a:p>
        </p:txBody>
      </p:sp>
      <p:pic>
        <p:nvPicPr>
          <p:cNvPr id="8" name="Content Placeholder 7" descr="A screen shot of a login&#10;&#10;Description automatically generated with medium confidence">
            <a:extLst>
              <a:ext uri="{FF2B5EF4-FFF2-40B4-BE49-F238E27FC236}">
                <a16:creationId xmlns:a16="http://schemas.microsoft.com/office/drawing/2014/main" id="{D2F21CA6-C0B6-08F3-22F7-DE5BD1E252B3}"/>
              </a:ext>
            </a:extLst>
          </p:cNvPr>
          <p:cNvPicPr>
            <a:picLocks noGrp="1" noChangeAspect="1"/>
          </p:cNvPicPr>
          <p:nvPr>
            <p:ph idx="1"/>
          </p:nvPr>
        </p:nvPicPr>
        <p:blipFill>
          <a:blip r:embed="rId3"/>
          <a:stretch>
            <a:fillRect/>
          </a:stretch>
        </p:blipFill>
        <p:spPr>
          <a:xfrm>
            <a:off x="5486400" y="97657"/>
            <a:ext cx="5440893" cy="6760343"/>
          </a:xfrm>
        </p:spPr>
      </p:pic>
    </p:spTree>
    <p:extLst>
      <p:ext uri="{BB962C8B-B14F-4D97-AF65-F5344CB8AC3E}">
        <p14:creationId xmlns:p14="http://schemas.microsoft.com/office/powerpoint/2010/main" val="4291614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4243177" y="1020456"/>
            <a:ext cx="2049467" cy="3217247"/>
          </a:xfrm>
        </p:spPr>
        <p:txBody>
          <a:bodyPr>
            <a:normAutofit/>
          </a:bodyPr>
          <a:lstStyle/>
          <a:p>
            <a:r>
              <a:rPr lang="en-US" dirty="0">
                <a:cs typeface="Calibri Light"/>
              </a:rPr>
              <a:t>RESULT: UPLOAD page</a:t>
            </a:r>
            <a:endParaRPr lang="en-US" dirty="0"/>
          </a:p>
        </p:txBody>
      </p:sp>
      <p:pic>
        <p:nvPicPr>
          <p:cNvPr id="9" name="Content Placeholder 8">
            <a:extLst>
              <a:ext uri="{FF2B5EF4-FFF2-40B4-BE49-F238E27FC236}">
                <a16:creationId xmlns:a16="http://schemas.microsoft.com/office/drawing/2014/main" id="{19B8B606-A5CA-86B5-DBB1-CA162A0E1A89}"/>
              </a:ext>
            </a:extLst>
          </p:cNvPr>
          <p:cNvPicPr>
            <a:picLocks noChangeAspect="1"/>
          </p:cNvPicPr>
          <p:nvPr/>
        </p:nvPicPr>
        <p:blipFill>
          <a:blip r:embed="rId3"/>
          <a:stretch>
            <a:fillRect/>
          </a:stretch>
        </p:blipFill>
        <p:spPr>
          <a:xfrm>
            <a:off x="221009" y="149037"/>
            <a:ext cx="3917406" cy="6448408"/>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18" name="Content Placeholder 17">
            <a:extLst>
              <a:ext uri="{FF2B5EF4-FFF2-40B4-BE49-F238E27FC236}">
                <a16:creationId xmlns:a16="http://schemas.microsoft.com/office/drawing/2014/main" id="{D48D1AC4-8A16-3509-63C0-5E34376D2796}"/>
              </a:ext>
            </a:extLst>
          </p:cNvPr>
          <p:cNvSpPr>
            <a:spLocks noGrp="1"/>
          </p:cNvSpPr>
          <p:nvPr>
            <p:ph idx="1"/>
          </p:nvPr>
        </p:nvSpPr>
        <p:spPr>
          <a:xfrm>
            <a:off x="9026012" y="2142067"/>
            <a:ext cx="1791213" cy="2193959"/>
          </a:xfrm>
        </p:spPr>
        <p:txBody>
          <a:bodyPr>
            <a:normAutofit/>
          </a:bodyPr>
          <a:lstStyle/>
          <a:p>
            <a:pPr marL="0" indent="0">
              <a:buNone/>
            </a:pPr>
            <a:endParaRPr lang="en-US" dirty="0"/>
          </a:p>
        </p:txBody>
      </p:sp>
      <p:pic>
        <p:nvPicPr>
          <p:cNvPr id="14" name="Picture 13">
            <a:extLst>
              <a:ext uri="{FF2B5EF4-FFF2-40B4-BE49-F238E27FC236}">
                <a16:creationId xmlns:a16="http://schemas.microsoft.com/office/drawing/2014/main" id="{8ECD4E40-472A-1CB0-4088-E10EDBD6EED0}"/>
              </a:ext>
            </a:extLst>
          </p:cNvPr>
          <p:cNvPicPr>
            <a:picLocks noChangeAspect="1"/>
          </p:cNvPicPr>
          <p:nvPr/>
        </p:nvPicPr>
        <p:blipFill>
          <a:blip r:embed="rId4"/>
          <a:stretch>
            <a:fillRect/>
          </a:stretch>
        </p:blipFill>
        <p:spPr>
          <a:xfrm>
            <a:off x="6292644" y="454228"/>
            <a:ext cx="5820697" cy="6172242"/>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9783735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1" y="1358900"/>
            <a:ext cx="3771899" cy="1651000"/>
          </a:xfrm>
        </p:spPr>
        <p:txBody>
          <a:bodyPr anchor="b">
            <a:normAutofit/>
          </a:bodyPr>
          <a:lstStyle/>
          <a:p>
            <a:r>
              <a:rPr lang="en-US" sz="2400">
                <a:cs typeface="Calibri Light"/>
              </a:rPr>
              <a:t>RESULT: face recognition</a:t>
            </a:r>
            <a:endParaRPr lang="en-US" sz="2400"/>
          </a:p>
        </p:txBody>
      </p:sp>
      <p:sp>
        <p:nvSpPr>
          <p:cNvPr id="9" name="Content Placeholder 8">
            <a:extLst>
              <a:ext uri="{FF2B5EF4-FFF2-40B4-BE49-F238E27FC236}">
                <a16:creationId xmlns:a16="http://schemas.microsoft.com/office/drawing/2014/main" id="{448D5DD6-53BE-5672-5226-F079C83DF9B9}"/>
              </a:ext>
            </a:extLst>
          </p:cNvPr>
          <p:cNvSpPr>
            <a:spLocks noGrp="1"/>
          </p:cNvSpPr>
          <p:nvPr>
            <p:ph idx="1"/>
          </p:nvPr>
        </p:nvSpPr>
        <p:spPr>
          <a:xfrm>
            <a:off x="685801" y="3009900"/>
            <a:ext cx="3771899" cy="2781300"/>
          </a:xfrm>
        </p:spPr>
        <p:txBody>
          <a:bodyPr anchor="t">
            <a:normAutofit/>
          </a:bodyPr>
          <a:lstStyle/>
          <a:p>
            <a:endParaRPr lang="en-US" sz="1600"/>
          </a:p>
        </p:txBody>
      </p:sp>
      <p:pic>
        <p:nvPicPr>
          <p:cNvPr id="5" name="Content Placeholder 4">
            <a:extLst>
              <a:ext uri="{FF2B5EF4-FFF2-40B4-BE49-F238E27FC236}">
                <a16:creationId xmlns:a16="http://schemas.microsoft.com/office/drawing/2014/main" id="{B9439F53-88AA-2C66-7D4A-FFE93322CC18}"/>
              </a:ext>
            </a:extLst>
          </p:cNvPr>
          <p:cNvPicPr>
            <a:picLocks noChangeAspect="1"/>
          </p:cNvPicPr>
          <p:nvPr/>
        </p:nvPicPr>
        <p:blipFill>
          <a:blip r:embed="rId3"/>
          <a:stretch>
            <a:fillRect/>
          </a:stretch>
        </p:blipFill>
        <p:spPr>
          <a:xfrm>
            <a:off x="4888871" y="353962"/>
            <a:ext cx="7156139" cy="640474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734952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1" y="1358900"/>
            <a:ext cx="3771899" cy="1651000"/>
          </a:xfrm>
        </p:spPr>
        <p:txBody>
          <a:bodyPr anchor="b">
            <a:normAutofit/>
          </a:bodyPr>
          <a:lstStyle/>
          <a:p>
            <a:r>
              <a:rPr lang="en-US" sz="2400">
                <a:cs typeface="Calibri Light"/>
              </a:rPr>
              <a:t>RESULT: face recognition</a:t>
            </a:r>
            <a:endParaRPr lang="en-US" sz="2400"/>
          </a:p>
        </p:txBody>
      </p:sp>
      <p:sp>
        <p:nvSpPr>
          <p:cNvPr id="9" name="Content Placeholder 8">
            <a:extLst>
              <a:ext uri="{FF2B5EF4-FFF2-40B4-BE49-F238E27FC236}">
                <a16:creationId xmlns:a16="http://schemas.microsoft.com/office/drawing/2014/main" id="{448D5DD6-53BE-5672-5226-F079C83DF9B9}"/>
              </a:ext>
            </a:extLst>
          </p:cNvPr>
          <p:cNvSpPr>
            <a:spLocks noGrp="1"/>
          </p:cNvSpPr>
          <p:nvPr>
            <p:ph idx="1"/>
          </p:nvPr>
        </p:nvSpPr>
        <p:spPr>
          <a:xfrm>
            <a:off x="685801" y="3009900"/>
            <a:ext cx="3771899" cy="2781300"/>
          </a:xfrm>
        </p:spPr>
        <p:txBody>
          <a:bodyPr anchor="t">
            <a:normAutofit/>
          </a:bodyPr>
          <a:lstStyle/>
          <a:p>
            <a:endParaRPr lang="en-US" sz="1600"/>
          </a:p>
        </p:txBody>
      </p:sp>
      <p:pic>
        <p:nvPicPr>
          <p:cNvPr id="3" name="Picture 2">
            <a:extLst>
              <a:ext uri="{FF2B5EF4-FFF2-40B4-BE49-F238E27FC236}">
                <a16:creationId xmlns:a16="http://schemas.microsoft.com/office/drawing/2014/main" id="{43431326-46DC-028D-A17D-4384895EE2BE}"/>
              </a:ext>
            </a:extLst>
          </p:cNvPr>
          <p:cNvPicPr>
            <a:picLocks noChangeAspect="1"/>
          </p:cNvPicPr>
          <p:nvPr/>
        </p:nvPicPr>
        <p:blipFill>
          <a:blip r:embed="rId3"/>
          <a:stretch>
            <a:fillRect/>
          </a:stretch>
        </p:blipFill>
        <p:spPr>
          <a:xfrm>
            <a:off x="4838700" y="422788"/>
            <a:ext cx="7097661" cy="6104018"/>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008759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1" y="1358900"/>
            <a:ext cx="3771899" cy="1651000"/>
          </a:xfrm>
        </p:spPr>
        <p:txBody>
          <a:bodyPr anchor="b">
            <a:normAutofit/>
          </a:bodyPr>
          <a:lstStyle/>
          <a:p>
            <a:r>
              <a:rPr lang="en-US" sz="2400">
                <a:cs typeface="Calibri Light"/>
              </a:rPr>
              <a:t>RESULT: face recognition</a:t>
            </a:r>
            <a:endParaRPr lang="en-US" sz="2400"/>
          </a:p>
        </p:txBody>
      </p:sp>
      <p:sp>
        <p:nvSpPr>
          <p:cNvPr id="9" name="Content Placeholder 8">
            <a:extLst>
              <a:ext uri="{FF2B5EF4-FFF2-40B4-BE49-F238E27FC236}">
                <a16:creationId xmlns:a16="http://schemas.microsoft.com/office/drawing/2014/main" id="{448D5DD6-53BE-5672-5226-F079C83DF9B9}"/>
              </a:ext>
            </a:extLst>
          </p:cNvPr>
          <p:cNvSpPr>
            <a:spLocks noGrp="1"/>
          </p:cNvSpPr>
          <p:nvPr>
            <p:ph idx="1"/>
          </p:nvPr>
        </p:nvSpPr>
        <p:spPr>
          <a:xfrm>
            <a:off x="685801" y="3009900"/>
            <a:ext cx="3771899" cy="2781300"/>
          </a:xfrm>
        </p:spPr>
        <p:txBody>
          <a:bodyPr anchor="t">
            <a:normAutofit/>
          </a:bodyPr>
          <a:lstStyle/>
          <a:p>
            <a:endParaRPr lang="en-US" sz="1600"/>
          </a:p>
        </p:txBody>
      </p:sp>
      <p:pic>
        <p:nvPicPr>
          <p:cNvPr id="7" name="Picture 6">
            <a:extLst>
              <a:ext uri="{FF2B5EF4-FFF2-40B4-BE49-F238E27FC236}">
                <a16:creationId xmlns:a16="http://schemas.microsoft.com/office/drawing/2014/main" id="{C6B8938F-F883-FEC1-7B5D-EBE36B6392C9}"/>
              </a:ext>
            </a:extLst>
          </p:cNvPr>
          <p:cNvPicPr>
            <a:picLocks noChangeAspect="1"/>
          </p:cNvPicPr>
          <p:nvPr/>
        </p:nvPicPr>
        <p:blipFill>
          <a:blip r:embed="rId3"/>
          <a:stretch>
            <a:fillRect/>
          </a:stretch>
        </p:blipFill>
        <p:spPr>
          <a:xfrm>
            <a:off x="4534512" y="645458"/>
            <a:ext cx="7555212" cy="5352219"/>
          </a:xfrm>
          <a:prstGeom prst="rect">
            <a:avLst/>
          </a:prstGeom>
        </p:spPr>
      </p:pic>
    </p:spTree>
    <p:extLst>
      <p:ext uri="{BB962C8B-B14F-4D97-AF65-F5344CB8AC3E}">
        <p14:creationId xmlns:p14="http://schemas.microsoft.com/office/powerpoint/2010/main" val="273658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1" y="1358900"/>
            <a:ext cx="3771899" cy="1651000"/>
          </a:xfrm>
        </p:spPr>
        <p:txBody>
          <a:bodyPr anchor="b">
            <a:normAutofit/>
          </a:bodyPr>
          <a:lstStyle/>
          <a:p>
            <a:r>
              <a:rPr lang="en-US" sz="2400" dirty="0">
                <a:cs typeface="Calibri Light"/>
              </a:rPr>
              <a:t>RESULT: </a:t>
            </a:r>
            <a:r>
              <a:rPr lang="en-US" sz="2400">
                <a:cs typeface="Calibri Light"/>
              </a:rPr>
              <a:t>attendence</a:t>
            </a:r>
            <a:endParaRPr lang="en-US" sz="2400" dirty="0"/>
          </a:p>
        </p:txBody>
      </p:sp>
      <p:sp>
        <p:nvSpPr>
          <p:cNvPr id="9" name="Content Placeholder 8">
            <a:extLst>
              <a:ext uri="{FF2B5EF4-FFF2-40B4-BE49-F238E27FC236}">
                <a16:creationId xmlns:a16="http://schemas.microsoft.com/office/drawing/2014/main" id="{448D5DD6-53BE-5672-5226-F079C83DF9B9}"/>
              </a:ext>
            </a:extLst>
          </p:cNvPr>
          <p:cNvSpPr>
            <a:spLocks noGrp="1"/>
          </p:cNvSpPr>
          <p:nvPr>
            <p:ph idx="1"/>
          </p:nvPr>
        </p:nvSpPr>
        <p:spPr>
          <a:xfrm>
            <a:off x="685801" y="3009900"/>
            <a:ext cx="3771899" cy="2781300"/>
          </a:xfrm>
        </p:spPr>
        <p:txBody>
          <a:bodyPr anchor="t">
            <a:normAutofit/>
          </a:bodyPr>
          <a:lstStyle/>
          <a:p>
            <a:endParaRPr lang="en-US" sz="1600"/>
          </a:p>
        </p:txBody>
      </p:sp>
      <p:pic>
        <p:nvPicPr>
          <p:cNvPr id="4" name="Picture 3">
            <a:extLst>
              <a:ext uri="{FF2B5EF4-FFF2-40B4-BE49-F238E27FC236}">
                <a16:creationId xmlns:a16="http://schemas.microsoft.com/office/drawing/2014/main" id="{02EF8D74-8CDC-EE1F-1213-EAC879E07660}"/>
              </a:ext>
            </a:extLst>
          </p:cNvPr>
          <p:cNvPicPr>
            <a:picLocks noChangeAspect="1"/>
          </p:cNvPicPr>
          <p:nvPr/>
        </p:nvPicPr>
        <p:blipFill>
          <a:blip r:embed="rId3"/>
          <a:stretch>
            <a:fillRect/>
          </a:stretch>
        </p:blipFill>
        <p:spPr>
          <a:xfrm>
            <a:off x="5521141" y="390871"/>
            <a:ext cx="5985058" cy="6000058"/>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799427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685801" y="1358900"/>
            <a:ext cx="3771899" cy="1651000"/>
          </a:xfrm>
        </p:spPr>
        <p:txBody>
          <a:bodyPr anchor="b">
            <a:normAutofit/>
          </a:bodyPr>
          <a:lstStyle/>
          <a:p>
            <a:r>
              <a:rPr lang="en-US" sz="2400" dirty="0">
                <a:cs typeface="Calibri Light"/>
              </a:rPr>
              <a:t>RESULT: </a:t>
            </a:r>
            <a:r>
              <a:rPr lang="en-US" sz="2400">
                <a:cs typeface="Calibri Light"/>
              </a:rPr>
              <a:t>attendence</a:t>
            </a:r>
            <a:endParaRPr lang="en-US" sz="2400" dirty="0"/>
          </a:p>
        </p:txBody>
      </p:sp>
      <p:sp>
        <p:nvSpPr>
          <p:cNvPr id="9" name="Content Placeholder 8">
            <a:extLst>
              <a:ext uri="{FF2B5EF4-FFF2-40B4-BE49-F238E27FC236}">
                <a16:creationId xmlns:a16="http://schemas.microsoft.com/office/drawing/2014/main" id="{448D5DD6-53BE-5672-5226-F079C83DF9B9}"/>
              </a:ext>
            </a:extLst>
          </p:cNvPr>
          <p:cNvSpPr>
            <a:spLocks noGrp="1"/>
          </p:cNvSpPr>
          <p:nvPr>
            <p:ph idx="1"/>
          </p:nvPr>
        </p:nvSpPr>
        <p:spPr>
          <a:xfrm>
            <a:off x="685801" y="3009900"/>
            <a:ext cx="3771899" cy="2781300"/>
          </a:xfrm>
        </p:spPr>
        <p:txBody>
          <a:bodyPr anchor="t">
            <a:normAutofit/>
          </a:bodyPr>
          <a:lstStyle/>
          <a:p>
            <a:endParaRPr lang="en-US" sz="1600"/>
          </a:p>
        </p:txBody>
      </p:sp>
      <p:pic>
        <p:nvPicPr>
          <p:cNvPr id="3" name="Picture 2">
            <a:extLst>
              <a:ext uri="{FF2B5EF4-FFF2-40B4-BE49-F238E27FC236}">
                <a16:creationId xmlns:a16="http://schemas.microsoft.com/office/drawing/2014/main" id="{43814FEE-3D20-AAE9-CAF4-F23A0A2EFB30}"/>
              </a:ext>
            </a:extLst>
          </p:cNvPr>
          <p:cNvPicPr>
            <a:picLocks noChangeAspect="1"/>
          </p:cNvPicPr>
          <p:nvPr/>
        </p:nvPicPr>
        <p:blipFill>
          <a:blip r:embed="rId3"/>
          <a:stretch>
            <a:fillRect/>
          </a:stretch>
        </p:blipFill>
        <p:spPr>
          <a:xfrm>
            <a:off x="4910145" y="487656"/>
            <a:ext cx="6318294" cy="5882688"/>
          </a:xfrm>
          <a:prstGeom prst="rect">
            <a:avLst/>
          </a:prstGeom>
        </p:spPr>
      </p:pic>
    </p:spTree>
    <p:extLst>
      <p:ext uri="{BB962C8B-B14F-4D97-AF65-F5344CB8AC3E}">
        <p14:creationId xmlns:p14="http://schemas.microsoft.com/office/powerpoint/2010/main" val="2000422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EC39-65E3-7FE4-8BED-5C344BA340EC}"/>
              </a:ext>
            </a:extLst>
          </p:cNvPr>
          <p:cNvSpPr>
            <a:spLocks noGrp="1"/>
          </p:cNvSpPr>
          <p:nvPr>
            <p:ph type="title"/>
          </p:nvPr>
        </p:nvSpPr>
        <p:spPr>
          <a:xfrm>
            <a:off x="943897" y="196645"/>
            <a:ext cx="9873329" cy="757084"/>
          </a:xfrm>
        </p:spPr>
        <p:txBody>
          <a:bodyPr>
            <a:normAutofit fontScale="90000"/>
          </a:bodyPr>
          <a:lstStyle/>
          <a:p>
            <a:r>
              <a:rPr lang="en-US" sz="3600" kern="0" dirty="0">
                <a:effectLst/>
                <a:latin typeface="Times New Roman" panose="02020603050405020304" pitchFamily="18" charset="0"/>
                <a:ea typeface="Times New Roman" panose="02020603050405020304" pitchFamily="18" charset="0"/>
              </a:rPr>
              <a:t>Hardware and </a:t>
            </a:r>
            <a:r>
              <a:rPr lang="en-US" sz="3600" kern="0" spc="-20" dirty="0">
                <a:effectLst/>
                <a:latin typeface="Times New Roman" panose="02020603050405020304" pitchFamily="18" charset="0"/>
                <a:ea typeface="Times New Roman" panose="02020603050405020304" pitchFamily="18" charset="0"/>
              </a:rPr>
              <a:t>Software Requirements </a:t>
            </a:r>
            <a:endParaRPr lang="en-US" dirty="0"/>
          </a:p>
        </p:txBody>
      </p:sp>
      <p:sp>
        <p:nvSpPr>
          <p:cNvPr id="5" name="Content Placeholder 4">
            <a:extLst>
              <a:ext uri="{FF2B5EF4-FFF2-40B4-BE49-F238E27FC236}">
                <a16:creationId xmlns:a16="http://schemas.microsoft.com/office/drawing/2014/main" id="{FB25398C-20A9-75DB-EA88-879ED8462D64}"/>
              </a:ext>
            </a:extLst>
          </p:cNvPr>
          <p:cNvSpPr>
            <a:spLocks noGrp="1"/>
          </p:cNvSpPr>
          <p:nvPr>
            <p:ph idx="1"/>
          </p:nvPr>
        </p:nvSpPr>
        <p:spPr>
          <a:xfrm>
            <a:off x="685801" y="1111045"/>
            <a:ext cx="10424651" cy="5161936"/>
          </a:xfrm>
        </p:spPr>
        <p:txBody>
          <a:bodyPr>
            <a:normAutofit/>
          </a:bodyPr>
          <a:lstStyle/>
          <a:p>
            <a:pPr marL="200660" marR="200660" algn="just">
              <a:lnSpc>
                <a:spcPct val="150000"/>
              </a:lnSpc>
              <a:spcBef>
                <a:spcPts val="285"/>
              </a:spcBef>
              <a:tabLst>
                <a:tab pos="421005" algn="l"/>
              </a:tabLst>
            </a:pPr>
            <a:r>
              <a:rPr lang="en-US" sz="2900" b="1" kern="0" dirty="0">
                <a:effectLst/>
                <a:latin typeface="Times New Roman" panose="02020603050405020304" pitchFamily="18" charset="0"/>
                <a:ea typeface="Times New Roman" panose="02020603050405020304" pitchFamily="18" charset="0"/>
              </a:rPr>
              <a:t>Hardware requirements –</a:t>
            </a:r>
            <a:endParaRPr lang="en-IN" sz="2900" b="1" kern="0" dirty="0">
              <a:effectLst/>
              <a:latin typeface="Times New Roman" panose="02020603050405020304" pitchFamily="18" charset="0"/>
              <a:ea typeface="Times New Roman" panose="02020603050405020304" pitchFamily="18" charset="0"/>
            </a:endParaRPr>
          </a:p>
          <a:p>
            <a:pPr marL="690372" marR="200660" lvl="1" indent="-342900" algn="just">
              <a:spcBef>
                <a:spcPts val="285"/>
              </a:spcBef>
              <a:buFont typeface="Wingdings" panose="05000000000000000000" pitchFamily="2" charset="2"/>
              <a:buChar char="Ø"/>
              <a:tabLst>
                <a:tab pos="421005" algn="l"/>
              </a:tabLst>
            </a:pPr>
            <a:r>
              <a:rPr lang="en-US" sz="2600" b="0" kern="0" dirty="0">
                <a:effectLst/>
                <a:latin typeface="Times New Roman" panose="02020603050405020304" pitchFamily="18" charset="0"/>
                <a:ea typeface="Times New Roman" panose="02020603050405020304" pitchFamily="18" charset="0"/>
              </a:rPr>
              <a:t>Intel core i5 processor </a:t>
            </a:r>
            <a:endParaRPr lang="en-IN" sz="2600" b="1" kern="0" dirty="0">
              <a:effectLst/>
              <a:latin typeface="Times New Roman" panose="02020603050405020304" pitchFamily="18" charset="0"/>
              <a:ea typeface="Times New Roman" panose="02020603050405020304" pitchFamily="18" charset="0"/>
            </a:endParaRPr>
          </a:p>
          <a:p>
            <a:pPr marL="690372" marR="200660" lvl="1" indent="-342900" algn="just">
              <a:spcBef>
                <a:spcPts val="285"/>
              </a:spcBef>
              <a:buFont typeface="Wingdings" panose="05000000000000000000" pitchFamily="2" charset="2"/>
              <a:buChar char="Ø"/>
              <a:tabLst>
                <a:tab pos="421005" algn="l"/>
              </a:tabLst>
            </a:pPr>
            <a:r>
              <a:rPr lang="en-US" sz="2600" b="0" kern="0" dirty="0">
                <a:effectLst/>
                <a:latin typeface="Times New Roman" panose="02020603050405020304" pitchFamily="18" charset="0"/>
                <a:ea typeface="Times New Roman" panose="02020603050405020304" pitchFamily="18" charset="0"/>
              </a:rPr>
              <a:t>1 GB RAM</a:t>
            </a:r>
            <a:endParaRPr lang="en-IN" sz="2600" b="1" kern="0" dirty="0">
              <a:latin typeface="Times New Roman" panose="02020603050405020304" pitchFamily="18" charset="0"/>
              <a:ea typeface="Times New Roman" panose="02020603050405020304" pitchFamily="18" charset="0"/>
            </a:endParaRPr>
          </a:p>
          <a:p>
            <a:pPr marR="200660" lvl="0" algn="just">
              <a:lnSpc>
                <a:spcPct val="150000"/>
              </a:lnSpc>
              <a:spcBef>
                <a:spcPts val="285"/>
              </a:spcBef>
              <a:tabLst>
                <a:tab pos="421005" algn="l"/>
              </a:tabLst>
            </a:pPr>
            <a:r>
              <a:rPr lang="en-US" sz="2900" b="1" kern="0" dirty="0">
                <a:effectLst/>
                <a:latin typeface="Times New Roman" panose="02020603050405020304" pitchFamily="18" charset="0"/>
                <a:ea typeface="Times New Roman" panose="02020603050405020304" pitchFamily="18" charset="0"/>
              </a:rPr>
              <a:t>   Software requirements –</a:t>
            </a:r>
            <a:endParaRPr lang="en-IN" sz="2900" b="1" kern="0" dirty="0">
              <a:effectLst/>
              <a:latin typeface="Times New Roman" panose="02020603050405020304" pitchFamily="18" charset="0"/>
              <a:ea typeface="Times New Roman" panose="02020603050405020304" pitchFamily="18" charset="0"/>
            </a:endParaRPr>
          </a:p>
          <a:p>
            <a:pPr marL="690372" marR="200660" lvl="1" indent="-342900" algn="just">
              <a:spcBef>
                <a:spcPts val="285"/>
              </a:spcBef>
              <a:buFont typeface="Wingdings" panose="05000000000000000000" pitchFamily="2" charset="2"/>
              <a:buChar char="Ø"/>
              <a:tabLst>
                <a:tab pos="421005" algn="l"/>
              </a:tabLst>
            </a:pPr>
            <a:r>
              <a:rPr lang="en-US" sz="2600" b="0" kern="0" dirty="0">
                <a:effectLst/>
                <a:latin typeface="Times New Roman" panose="02020603050405020304" pitchFamily="18" charset="0"/>
                <a:ea typeface="Times New Roman" panose="02020603050405020304" pitchFamily="18" charset="0"/>
              </a:rPr>
              <a:t>Python 3.9</a:t>
            </a:r>
          </a:p>
          <a:p>
            <a:pPr marL="690372" marR="200660" lvl="1" indent="-342900" algn="just">
              <a:spcBef>
                <a:spcPts val="285"/>
              </a:spcBef>
              <a:buFont typeface="Wingdings" panose="05000000000000000000" pitchFamily="2" charset="2"/>
              <a:buChar char="Ø"/>
              <a:tabLst>
                <a:tab pos="421005" algn="l"/>
              </a:tabLst>
            </a:pPr>
            <a:r>
              <a:rPr lang="en-US" sz="2600" b="1" kern="0" dirty="0">
                <a:latin typeface="Times New Roman" panose="02020603050405020304" pitchFamily="18" charset="0"/>
                <a:ea typeface="Times New Roman" panose="02020603050405020304" pitchFamily="18" charset="0"/>
              </a:rPr>
              <a:t>Xlsx workbook</a:t>
            </a:r>
            <a:endParaRPr lang="en-IN" sz="2600" b="1" kern="0" dirty="0">
              <a:effectLst/>
              <a:latin typeface="Times New Roman" panose="02020603050405020304" pitchFamily="18" charset="0"/>
              <a:ea typeface="Times New Roman" panose="02020603050405020304" pitchFamily="18" charset="0"/>
            </a:endParaRPr>
          </a:p>
          <a:p>
            <a:pPr marL="690372" marR="200660" lvl="1" indent="-342900" algn="just">
              <a:spcBef>
                <a:spcPts val="285"/>
              </a:spcBef>
              <a:buFont typeface="Wingdings" panose="05000000000000000000" pitchFamily="2" charset="2"/>
              <a:buChar char="Ø"/>
              <a:tabLst>
                <a:tab pos="421005" algn="l"/>
              </a:tabLst>
            </a:pPr>
            <a:r>
              <a:rPr lang="en-US" sz="2600" b="1" kern="0" dirty="0">
                <a:latin typeface="Times New Roman" panose="02020603050405020304" pitchFamily="18" charset="0"/>
                <a:ea typeface="Times New Roman" panose="02020603050405020304" pitchFamily="18" charset="0"/>
              </a:rPr>
              <a:t>VS Code IDE</a:t>
            </a:r>
            <a:endParaRPr lang="en-IN" sz="2600" b="1" kern="0" dirty="0">
              <a:latin typeface="Times New Roman" panose="02020603050405020304" pitchFamily="18" charset="0"/>
              <a:ea typeface="Times New Roman" panose="02020603050405020304" pitchFamily="18" charset="0"/>
            </a:endParaRPr>
          </a:p>
          <a:p>
            <a:pPr marL="690372" marR="200660" lvl="1" indent="-342900" algn="just">
              <a:spcBef>
                <a:spcPts val="285"/>
              </a:spcBef>
              <a:buFont typeface="Wingdings" panose="05000000000000000000" pitchFamily="2" charset="2"/>
              <a:buChar char="Ø"/>
              <a:tabLst>
                <a:tab pos="421005" algn="l"/>
              </a:tabLst>
            </a:pPr>
            <a:r>
              <a:rPr lang="en-US" sz="2600" kern="0" dirty="0">
                <a:latin typeface="Times New Roman" panose="02020603050405020304" pitchFamily="18" charset="0"/>
              </a:rPr>
              <a:t>OpenCV</a:t>
            </a:r>
            <a:endParaRPr lang="en-IN" dirty="0"/>
          </a:p>
        </p:txBody>
      </p:sp>
    </p:spTree>
    <p:extLst>
      <p:ext uri="{BB962C8B-B14F-4D97-AF65-F5344CB8AC3E}">
        <p14:creationId xmlns:p14="http://schemas.microsoft.com/office/powerpoint/2010/main" val="3264074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20243-E3D4-254B-E06C-DE9A8443F39E}"/>
              </a:ext>
            </a:extLst>
          </p:cNvPr>
          <p:cNvSpPr>
            <a:spLocks noGrp="1"/>
          </p:cNvSpPr>
          <p:nvPr>
            <p:ph type="title"/>
          </p:nvPr>
        </p:nvSpPr>
        <p:spPr>
          <a:xfrm>
            <a:off x="685801" y="629264"/>
            <a:ext cx="10131425" cy="1456267"/>
          </a:xfrm>
        </p:spPr>
        <p:txBody>
          <a:bodyPr/>
          <a:lstStyle/>
          <a:p>
            <a:r>
              <a:rPr lang="en-US" dirty="0">
                <a:cs typeface="Calibri Light"/>
              </a:rPr>
              <a:t>Agenda</a:t>
            </a:r>
            <a:endParaRPr lang="en-US" dirty="0"/>
          </a:p>
        </p:txBody>
      </p:sp>
      <p:sp>
        <p:nvSpPr>
          <p:cNvPr id="3" name="Content Placeholder 2">
            <a:extLst>
              <a:ext uri="{FF2B5EF4-FFF2-40B4-BE49-F238E27FC236}">
                <a16:creationId xmlns:a16="http://schemas.microsoft.com/office/drawing/2014/main" id="{A67D1486-FD9B-B719-AA67-5E6174F092E0}"/>
              </a:ext>
            </a:extLst>
          </p:cNvPr>
          <p:cNvSpPr>
            <a:spLocks noGrp="1"/>
          </p:cNvSpPr>
          <p:nvPr>
            <p:ph idx="1"/>
          </p:nvPr>
        </p:nvSpPr>
        <p:spPr/>
        <p:txBody>
          <a:bodyPr/>
          <a:lstStyle/>
          <a:p>
            <a:r>
              <a:rPr lang="en-US" sz="2400" dirty="0">
                <a:cs typeface="Calibri" panose="020F0502020204030204"/>
              </a:rPr>
              <a:t>Refined problem statement</a:t>
            </a:r>
          </a:p>
          <a:p>
            <a:r>
              <a:rPr lang="en-US" sz="2400" dirty="0">
                <a:cs typeface="Calibri" panose="020F0502020204030204"/>
              </a:rPr>
              <a:t>Abstract</a:t>
            </a:r>
          </a:p>
          <a:p>
            <a:pPr>
              <a:buClr>
                <a:srgbClr val="FFFFFF"/>
              </a:buClr>
            </a:pPr>
            <a:r>
              <a:rPr lang="en-US" sz="2400" dirty="0">
                <a:cs typeface="Calibri" panose="020F0502020204030204"/>
              </a:rPr>
              <a:t>Refined motivation</a:t>
            </a:r>
          </a:p>
          <a:p>
            <a:pPr>
              <a:buClr>
                <a:srgbClr val="FFFFFF"/>
              </a:buClr>
            </a:pPr>
            <a:r>
              <a:rPr lang="en-US" sz="2400" dirty="0">
                <a:cs typeface="Calibri" panose="020F0502020204030204"/>
              </a:rPr>
              <a:t>Use cases</a:t>
            </a:r>
          </a:p>
          <a:p>
            <a:pPr>
              <a:buClr>
                <a:srgbClr val="FFFFFF"/>
              </a:buClr>
            </a:pPr>
            <a:r>
              <a:rPr lang="en-US" sz="2400" dirty="0">
                <a:cs typeface="Calibri" panose="020F0502020204030204"/>
              </a:rPr>
              <a:t>Architecture and design</a:t>
            </a:r>
          </a:p>
        </p:txBody>
      </p:sp>
    </p:spTree>
    <p:extLst>
      <p:ext uri="{BB962C8B-B14F-4D97-AF65-F5344CB8AC3E}">
        <p14:creationId xmlns:p14="http://schemas.microsoft.com/office/powerpoint/2010/main" val="1820479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020E5-BFD0-B264-943D-C11BCE060CF3}"/>
              </a:ext>
            </a:extLst>
          </p:cNvPr>
          <p:cNvSpPr>
            <a:spLocks noGrp="1"/>
          </p:cNvSpPr>
          <p:nvPr>
            <p:ph type="title"/>
          </p:nvPr>
        </p:nvSpPr>
        <p:spPr>
          <a:xfrm>
            <a:off x="685801" y="468923"/>
            <a:ext cx="10131425" cy="1456267"/>
          </a:xfrm>
        </p:spPr>
        <p:txBody>
          <a:bodyPr/>
          <a:lstStyle/>
          <a:p>
            <a:r>
              <a:rPr lang="en-IN" dirty="0"/>
              <a:t>Technology used  :</a:t>
            </a:r>
          </a:p>
        </p:txBody>
      </p:sp>
      <p:sp>
        <p:nvSpPr>
          <p:cNvPr id="3" name="Content Placeholder 2">
            <a:extLst>
              <a:ext uri="{FF2B5EF4-FFF2-40B4-BE49-F238E27FC236}">
                <a16:creationId xmlns:a16="http://schemas.microsoft.com/office/drawing/2014/main" id="{5452E15B-694D-D578-C189-E40E8987C6A1}"/>
              </a:ext>
            </a:extLst>
          </p:cNvPr>
          <p:cNvSpPr>
            <a:spLocks noGrp="1"/>
          </p:cNvSpPr>
          <p:nvPr>
            <p:ph idx="1"/>
          </p:nvPr>
        </p:nvSpPr>
        <p:spPr>
          <a:xfrm>
            <a:off x="468923" y="1709940"/>
            <a:ext cx="11254154" cy="3649133"/>
          </a:xfrm>
        </p:spPr>
        <p:txBody>
          <a:bodyPr>
            <a:normAutofit/>
          </a:bodyPr>
          <a:lstStyle/>
          <a:p>
            <a:pPr>
              <a:buClr>
                <a:srgbClr val="FFFFFF"/>
              </a:buClr>
              <a:buFont typeface="Wingdings" panose="05000000000000000000" pitchFamily="2" charset="2"/>
              <a:buChar char="Ø"/>
            </a:pPr>
            <a:r>
              <a:rPr lang="en-IN" sz="3200" dirty="0">
                <a:cs typeface="Calibri"/>
              </a:rPr>
              <a:t>Front end:-- HTML,CSS</a:t>
            </a:r>
          </a:p>
          <a:p>
            <a:pPr>
              <a:buClr>
                <a:srgbClr val="FFFFFF"/>
              </a:buClr>
              <a:buFont typeface="Wingdings" panose="05000000000000000000" pitchFamily="2" charset="2"/>
              <a:buChar char="Ø"/>
            </a:pPr>
            <a:r>
              <a:rPr lang="en-IN" sz="3200" dirty="0">
                <a:cs typeface="Calibri"/>
              </a:rPr>
              <a:t>Libraries:--  OpenCV, sklearn, DNN</a:t>
            </a:r>
          </a:p>
          <a:p>
            <a:pPr>
              <a:buClr>
                <a:srgbClr val="FFFFFF"/>
              </a:buClr>
              <a:buFont typeface="Wingdings" panose="05000000000000000000" pitchFamily="2" charset="2"/>
              <a:buChar char="Ø"/>
            </a:pPr>
            <a:r>
              <a:rPr lang="en-IN" sz="3200" dirty="0">
                <a:cs typeface="Calibri"/>
              </a:rPr>
              <a:t>Language used:-- python</a:t>
            </a:r>
          </a:p>
          <a:p>
            <a:pPr>
              <a:buClr>
                <a:srgbClr val="FFFFFF"/>
              </a:buClr>
              <a:buFont typeface="Wingdings" panose="05000000000000000000" pitchFamily="2" charset="2"/>
              <a:buChar char="Ø"/>
            </a:pPr>
            <a:r>
              <a:rPr lang="en-IN" sz="3200" dirty="0"/>
              <a:t> IDE:---  VS Code</a:t>
            </a:r>
          </a:p>
        </p:txBody>
      </p:sp>
    </p:spTree>
    <p:extLst>
      <p:ext uri="{BB962C8B-B14F-4D97-AF65-F5344CB8AC3E}">
        <p14:creationId xmlns:p14="http://schemas.microsoft.com/office/powerpoint/2010/main" val="6458865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06DE0-7752-8B8A-0253-919F16543B06}"/>
              </a:ext>
            </a:extLst>
          </p:cNvPr>
          <p:cNvSpPr>
            <a:spLocks noGrp="1"/>
          </p:cNvSpPr>
          <p:nvPr>
            <p:ph type="title"/>
          </p:nvPr>
        </p:nvSpPr>
        <p:spPr/>
        <p:txBody>
          <a:bodyPr/>
          <a:lstStyle/>
          <a:p>
            <a:r>
              <a:rPr lang="en-IN"/>
              <a:t>REFERENCES </a:t>
            </a:r>
          </a:p>
        </p:txBody>
      </p:sp>
      <p:sp>
        <p:nvSpPr>
          <p:cNvPr id="3" name="Content Placeholder 2">
            <a:extLst>
              <a:ext uri="{FF2B5EF4-FFF2-40B4-BE49-F238E27FC236}">
                <a16:creationId xmlns:a16="http://schemas.microsoft.com/office/drawing/2014/main" id="{2EE17F3E-93BF-2937-4A01-75D04FC41D1B}"/>
              </a:ext>
            </a:extLst>
          </p:cNvPr>
          <p:cNvSpPr>
            <a:spLocks noGrp="1"/>
          </p:cNvSpPr>
          <p:nvPr>
            <p:ph idx="1"/>
          </p:nvPr>
        </p:nvSpPr>
        <p:spPr/>
        <p:txBody>
          <a:bodyPr>
            <a:normAutofit fontScale="92500" lnSpcReduction="10000"/>
          </a:bodyPr>
          <a:lstStyle/>
          <a:p>
            <a:pPr>
              <a:buFont typeface="Wingdings" panose="05000000000000000000" pitchFamily="2" charset="2"/>
              <a:buChar char="v"/>
            </a:pPr>
            <a:r>
              <a:rPr lang="en-IN" sz="3200" dirty="0">
                <a:hlinkClick r:id="rId2"/>
              </a:rPr>
              <a:t>https://nrega.nic.in/Nregahome/MGNREGA_new/Nrega_home.aspx</a:t>
            </a:r>
            <a:endParaRPr lang="en-IN" sz="3200" dirty="0"/>
          </a:p>
          <a:p>
            <a:pPr>
              <a:buFont typeface="Wingdings" panose="05000000000000000000" pitchFamily="2" charset="2"/>
              <a:buChar char="v"/>
            </a:pPr>
            <a:r>
              <a:rPr lang="en-IN" sz="3200" dirty="0">
                <a:hlinkClick r:id="rId3" action="ppaction://hlinkpres?slideindex=1&amp;slidetitle="/>
              </a:rPr>
              <a:t>https://pyimagesearch.com/2018/02/26/face-detection-with-opencv-and-deep-learning/</a:t>
            </a:r>
            <a:endParaRPr lang="en-IN" sz="3200" dirty="0"/>
          </a:p>
          <a:p>
            <a:pPr>
              <a:buFont typeface="Wingdings" panose="05000000000000000000" pitchFamily="2" charset="2"/>
              <a:buChar char="v"/>
            </a:pPr>
            <a:r>
              <a:rPr lang="en-IN" sz="3200" dirty="0">
                <a:hlinkClick r:id="rId4"/>
              </a:rPr>
              <a:t>https://rural.nic.in</a:t>
            </a:r>
            <a:endParaRPr lang="en-IN" sz="3200" dirty="0"/>
          </a:p>
          <a:p>
            <a:pPr>
              <a:buFont typeface="Wingdings" panose="05000000000000000000" pitchFamily="2" charset="2"/>
              <a:buChar char="v"/>
            </a:pPr>
            <a:r>
              <a:rPr lang="en-IN" sz="3200" dirty="0">
                <a:hlinkClick r:id="rId3" action="ppaction://hlinkpres?slideindex=1&amp;slidetitle="/>
              </a:rPr>
              <a:t>https://pyimagesearch.com/2017/08/21/deep-learning-with-opencv/</a:t>
            </a:r>
            <a:endParaRPr lang="en-IN" sz="3200" dirty="0"/>
          </a:p>
          <a:p>
            <a:pPr marL="0" indent="0">
              <a:buNone/>
            </a:pPr>
            <a:endParaRPr lang="en-IN" sz="3200" dirty="0"/>
          </a:p>
          <a:p>
            <a:pPr>
              <a:buFont typeface="Wingdings" panose="05000000000000000000" pitchFamily="2" charset="2"/>
              <a:buChar char="v"/>
            </a:pPr>
            <a:endParaRPr lang="en-IN" sz="3200" dirty="0"/>
          </a:p>
        </p:txBody>
      </p:sp>
    </p:spTree>
    <p:extLst>
      <p:ext uri="{BB962C8B-B14F-4D97-AF65-F5344CB8AC3E}">
        <p14:creationId xmlns:p14="http://schemas.microsoft.com/office/powerpoint/2010/main" val="6331110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104" y="1876697"/>
            <a:ext cx="10131425" cy="1456267"/>
          </a:xfrm>
        </p:spPr>
        <p:txBody>
          <a:bodyPr>
            <a:normAutofit/>
          </a:bodyPr>
          <a:lstStyle/>
          <a:p>
            <a:pPr algn="ctr"/>
            <a:r>
              <a:rPr lang="en-IN" sz="5400" b="1" dirty="0"/>
              <a:t>       </a:t>
            </a:r>
            <a:r>
              <a:rPr lang="en-IN" sz="8000" b="1" dirty="0"/>
              <a:t>THANK YOU..</a:t>
            </a:r>
          </a:p>
        </p:txBody>
      </p:sp>
      <p:sp>
        <p:nvSpPr>
          <p:cNvPr id="3" name="Content Placeholder 2"/>
          <p:cNvSpPr>
            <a:spLocks noGrp="1"/>
          </p:cNvSpPr>
          <p:nvPr>
            <p:ph idx="1"/>
          </p:nvPr>
        </p:nvSpPr>
        <p:spPr>
          <a:xfrm>
            <a:off x="685801" y="4741817"/>
            <a:ext cx="10131425" cy="1049383"/>
          </a:xfrm>
        </p:spPr>
        <p:txBody>
          <a:bodyPr/>
          <a:lstStyle/>
          <a:p>
            <a:endParaRPr lang="en-IN"/>
          </a:p>
        </p:txBody>
      </p:sp>
    </p:spTree>
    <p:extLst>
      <p:ext uri="{BB962C8B-B14F-4D97-AF65-F5344CB8AC3E}">
        <p14:creationId xmlns:p14="http://schemas.microsoft.com/office/powerpoint/2010/main" val="498600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E53EDA-3B94-4F6B-9E86-D3BB9EBB9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104D32-B411-D771-B3C3-E93DB270A2CC}"/>
              </a:ext>
            </a:extLst>
          </p:cNvPr>
          <p:cNvSpPr>
            <a:spLocks noGrp="1"/>
          </p:cNvSpPr>
          <p:nvPr>
            <p:ph type="title"/>
          </p:nvPr>
        </p:nvSpPr>
        <p:spPr>
          <a:xfrm>
            <a:off x="431799" y="987516"/>
            <a:ext cx="3659389" cy="4557849"/>
          </a:xfrm>
        </p:spPr>
        <p:txBody>
          <a:bodyPr>
            <a:normAutofit/>
          </a:bodyPr>
          <a:lstStyle/>
          <a:p>
            <a:pPr algn="r"/>
            <a:r>
              <a:rPr lang="en-IN" dirty="0"/>
              <a:t>Problem statement</a:t>
            </a:r>
          </a:p>
        </p:txBody>
      </p:sp>
      <p:cxnSp>
        <p:nvCxnSpPr>
          <p:cNvPr id="10" name="Straight Connector 9">
            <a:extLst>
              <a:ext uri="{FF2B5EF4-FFF2-40B4-BE49-F238E27FC236}">
                <a16:creationId xmlns:a16="http://schemas.microsoft.com/office/drawing/2014/main" id="{30EFD79F-7790-479B-B7DB-BD0D8C101D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66923" y="1668780"/>
            <a:ext cx="0" cy="352044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DB3866D-E2B1-12E8-88DA-42CD721D2F48}"/>
              </a:ext>
            </a:extLst>
          </p:cNvPr>
          <p:cNvSpPr>
            <a:spLocks noGrp="1"/>
          </p:cNvSpPr>
          <p:nvPr>
            <p:ph idx="1"/>
          </p:nvPr>
        </p:nvSpPr>
        <p:spPr>
          <a:xfrm>
            <a:off x="4988658" y="741680"/>
            <a:ext cx="7020458" cy="5882640"/>
          </a:xfrm>
        </p:spPr>
        <p:txBody>
          <a:bodyPr>
            <a:normAutofit/>
          </a:bodyPr>
          <a:lstStyle/>
          <a:p>
            <a:pPr lvl="0">
              <a:buFont typeface="Wingdings" panose="05000000000000000000" pitchFamily="2" charset="2"/>
              <a:buChar char="v"/>
              <a:tabLst>
                <a:tab pos="344170" algn="l"/>
                <a:tab pos="457200" algn="l"/>
              </a:tabLst>
            </a:pPr>
            <a:r>
              <a:rPr lang="en-IN" sz="2200" b="0" dirty="0">
                <a:effectLst/>
                <a:latin typeface="Calibri"/>
                <a:ea typeface="Carlito"/>
                <a:cs typeface="Carlito"/>
              </a:rPr>
              <a:t>Attendance taking at the rural areas takes lot of worktime for the people working there. When the attendance is taken manually it </a:t>
            </a:r>
            <a:r>
              <a:rPr lang="en-IN" sz="2200" dirty="0">
                <a:latin typeface="Calibri"/>
                <a:ea typeface="Carlito"/>
                <a:cs typeface="Carlito"/>
              </a:rPr>
              <a:t>takes</a:t>
            </a:r>
            <a:r>
              <a:rPr lang="en-IN" sz="2200" b="0" dirty="0">
                <a:effectLst/>
                <a:latin typeface="Calibri"/>
                <a:ea typeface="Carlito"/>
                <a:cs typeface="Carlito"/>
              </a:rPr>
              <a:t> a lot of time for the attendance </a:t>
            </a:r>
            <a:r>
              <a:rPr lang="en-IN" sz="2200" dirty="0">
                <a:latin typeface="Calibri"/>
                <a:ea typeface="Carlito"/>
                <a:cs typeface="Carlito"/>
              </a:rPr>
              <a:t>marker</a:t>
            </a:r>
            <a:r>
              <a:rPr lang="en-IN" sz="2200" b="0" dirty="0">
                <a:effectLst/>
                <a:latin typeface="Calibri"/>
                <a:ea typeface="Carlito"/>
                <a:cs typeface="Carlito"/>
              </a:rPr>
              <a:t> </a:t>
            </a:r>
            <a:r>
              <a:rPr lang="en-IN" sz="2200" b="1" dirty="0">
                <a:effectLst/>
                <a:latin typeface="Calibri"/>
                <a:ea typeface="Carlito"/>
                <a:cs typeface="Carlito"/>
              </a:rPr>
              <a:t>. </a:t>
            </a:r>
            <a:r>
              <a:rPr lang="en-US" sz="2200" b="0" dirty="0">
                <a:effectLst/>
                <a:latin typeface="Calibri"/>
                <a:ea typeface="Carlito"/>
                <a:cs typeface="Carlito"/>
              </a:rPr>
              <a:t>A System </a:t>
            </a:r>
            <a:r>
              <a:rPr lang="en-US" sz="2200" dirty="0">
                <a:latin typeface="Calibri"/>
                <a:ea typeface="Carlito"/>
                <a:cs typeface="Carlito"/>
              </a:rPr>
              <a:t> </a:t>
            </a:r>
            <a:r>
              <a:rPr lang="en-US" sz="2200" b="0" dirty="0">
                <a:effectLst/>
                <a:latin typeface="Calibri"/>
                <a:ea typeface="Carlito"/>
                <a:cs typeface="Carlito"/>
              </a:rPr>
              <a:t>may be developed using automatic analysis </a:t>
            </a:r>
            <a:r>
              <a:rPr lang="en-US" sz="2200" dirty="0">
                <a:latin typeface="Calibri"/>
                <a:ea typeface="Carlito"/>
                <a:cs typeface="Carlito"/>
              </a:rPr>
              <a:t>for the </a:t>
            </a:r>
            <a:r>
              <a:rPr lang="en-US" sz="2200" b="0" dirty="0">
                <a:effectLst/>
                <a:latin typeface="Calibri"/>
                <a:ea typeface="Carlito"/>
                <a:cs typeface="Carlito"/>
              </a:rPr>
              <a:t>uploaded image or image taken via camera and detect and match the faces for automatic attendance in the system so that this problem of taking attendance manually may be completely resolved.</a:t>
            </a:r>
            <a:endParaRPr lang="en-IN" sz="2200" dirty="0">
              <a:cs typeface="Calibri" panose="020F0502020204030204"/>
            </a:endParaRPr>
          </a:p>
        </p:txBody>
      </p:sp>
    </p:spTree>
    <p:extLst>
      <p:ext uri="{BB962C8B-B14F-4D97-AF65-F5344CB8AC3E}">
        <p14:creationId xmlns:p14="http://schemas.microsoft.com/office/powerpoint/2010/main" val="2668854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13022-C06B-5B88-8A51-7F78887589E0}"/>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7D444CFA-D85F-3EFF-B936-54194E666F33}"/>
              </a:ext>
            </a:extLst>
          </p:cNvPr>
          <p:cNvSpPr>
            <a:spLocks noGrp="1"/>
          </p:cNvSpPr>
          <p:nvPr>
            <p:ph idx="1"/>
          </p:nvPr>
        </p:nvSpPr>
        <p:spPr>
          <a:xfrm>
            <a:off x="685801" y="2142067"/>
            <a:ext cx="10131425" cy="3649133"/>
          </a:xfrm>
        </p:spPr>
        <p:txBody>
          <a:bodyPr>
            <a:normAutofit/>
          </a:bodyPr>
          <a:lstStyle/>
          <a:p>
            <a:pPr marL="0" indent="0">
              <a:buNone/>
            </a:pPr>
            <a:r>
              <a:rPr lang="en-IN" sz="2400" dirty="0">
                <a:effectLst/>
                <a:latin typeface="Calibri" panose="020F0502020204030204" pitchFamily="34" charset="0"/>
                <a:ea typeface="Carlito"/>
                <a:cs typeface="Carlito"/>
              </a:rPr>
              <a:t>Do you know who are MGNREGA workers and  how much time it takes for attendance of MGNREGA labourers rural areas? When the attendance is  taken manually it actually consuming a lot of time, as it is having very less hours. Basically our tool when given an image containing group of workers, it  will detect, separate and match the workers and mark them for their attendance by using Face Recognition Mechanism. We are going to develop an </a:t>
            </a:r>
            <a:r>
              <a:rPr lang="en-IN" sz="2400" dirty="0">
                <a:latin typeface="Calibri" panose="020F0502020204030204" pitchFamily="34" charset="0"/>
                <a:ea typeface="Carlito"/>
                <a:cs typeface="Carlito"/>
              </a:rPr>
              <a:t>W</a:t>
            </a:r>
            <a:r>
              <a:rPr lang="en-IN" sz="2400" dirty="0">
                <a:effectLst/>
                <a:latin typeface="Calibri" panose="020F0502020204030204" pitchFamily="34" charset="0"/>
                <a:ea typeface="Carlito"/>
                <a:cs typeface="Carlito"/>
              </a:rPr>
              <a:t>eb-based System which classifies the </a:t>
            </a:r>
            <a:r>
              <a:rPr lang="en-IN" sz="2400" dirty="0">
                <a:latin typeface="Calibri" panose="020F0502020204030204" pitchFamily="34" charset="0"/>
                <a:ea typeface="Carlito"/>
                <a:cs typeface="Carlito"/>
              </a:rPr>
              <a:t>image uploaded by user </a:t>
            </a:r>
            <a:r>
              <a:rPr lang="en-IN" sz="2400" dirty="0">
                <a:effectLst/>
                <a:latin typeface="Calibri" panose="020F0502020204030204" pitchFamily="34" charset="0"/>
                <a:ea typeface="Carlito"/>
                <a:cs typeface="Carlito"/>
              </a:rPr>
              <a:t>.</a:t>
            </a:r>
            <a:endParaRPr lang="en-IN" sz="2400" dirty="0">
              <a:effectLst/>
              <a:latin typeface="Carlito"/>
              <a:ea typeface="Carlito"/>
              <a:cs typeface="Carlito"/>
            </a:endParaRPr>
          </a:p>
          <a:p>
            <a:pPr marL="0" indent="0">
              <a:buNone/>
            </a:pPr>
            <a:endParaRPr lang="en-IN" sz="2400" dirty="0"/>
          </a:p>
        </p:txBody>
      </p:sp>
    </p:spTree>
    <p:extLst>
      <p:ext uri="{BB962C8B-B14F-4D97-AF65-F5344CB8AC3E}">
        <p14:creationId xmlns:p14="http://schemas.microsoft.com/office/powerpoint/2010/main" val="3771740603"/>
      </p:ext>
    </p:extLst>
  </p:cSld>
  <p:clrMapOvr>
    <a:masterClrMapping/>
  </p:clrMapOvr>
  <mc:AlternateContent xmlns:mc="http://schemas.openxmlformats.org/markup-compatibility/2006" xmlns:p14="http://schemas.microsoft.com/office/powerpoint/2010/main">
    <mc:Choice Requires="p14">
      <p:transition spd="slow" p14:dur="2000" advTm="6746"/>
    </mc:Choice>
    <mc:Fallback xmlns="">
      <p:transition spd="slow" advTm="674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E53EDA-3B94-4F6B-9E86-D3BB9EBB9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104D32-B411-D771-B3C3-E93DB270A2CC}"/>
              </a:ext>
            </a:extLst>
          </p:cNvPr>
          <p:cNvSpPr>
            <a:spLocks noGrp="1"/>
          </p:cNvSpPr>
          <p:nvPr>
            <p:ph type="title"/>
          </p:nvPr>
        </p:nvSpPr>
        <p:spPr>
          <a:xfrm>
            <a:off x="431799" y="987516"/>
            <a:ext cx="3659389" cy="4557849"/>
          </a:xfrm>
        </p:spPr>
        <p:txBody>
          <a:bodyPr>
            <a:normAutofit/>
          </a:bodyPr>
          <a:lstStyle/>
          <a:p>
            <a:pPr algn="r"/>
            <a:r>
              <a:rPr lang="en-IN" dirty="0">
                <a:cs typeface="Calibri Light"/>
              </a:rPr>
              <a:t>MOTIVATION</a:t>
            </a:r>
            <a:endParaRPr lang="en-US" dirty="0"/>
          </a:p>
        </p:txBody>
      </p:sp>
      <p:cxnSp>
        <p:nvCxnSpPr>
          <p:cNvPr id="10" name="Straight Connector 9">
            <a:extLst>
              <a:ext uri="{FF2B5EF4-FFF2-40B4-BE49-F238E27FC236}">
                <a16:creationId xmlns:a16="http://schemas.microsoft.com/office/drawing/2014/main" id="{30EFD79F-7790-479B-B7DB-BD0D8C101D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66923" y="1668780"/>
            <a:ext cx="0" cy="352044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DB3866D-E2B1-12E8-88DA-42CD721D2F48}"/>
              </a:ext>
            </a:extLst>
          </p:cNvPr>
          <p:cNvSpPr>
            <a:spLocks noGrp="1"/>
          </p:cNvSpPr>
          <p:nvPr>
            <p:ph idx="1"/>
          </p:nvPr>
        </p:nvSpPr>
        <p:spPr>
          <a:xfrm>
            <a:off x="4988658" y="741680"/>
            <a:ext cx="7020458" cy="5882640"/>
          </a:xfrm>
        </p:spPr>
        <p:txBody>
          <a:bodyPr>
            <a:normAutofit/>
          </a:bodyPr>
          <a:lstStyle/>
          <a:p>
            <a:pPr>
              <a:buFont typeface="Wingdings" panose="05000000000000000000" pitchFamily="2" charset="2"/>
              <a:buChar char="v"/>
              <a:tabLst>
                <a:tab pos="344170" algn="l"/>
                <a:tab pos="457200" algn="l"/>
              </a:tabLst>
            </a:pPr>
            <a:r>
              <a:rPr lang="en-IN" sz="2200" b="0" dirty="0">
                <a:effectLst/>
                <a:latin typeface="Calibri"/>
                <a:ea typeface="Carlito"/>
                <a:cs typeface="Carlito"/>
              </a:rPr>
              <a:t> </a:t>
            </a:r>
            <a:r>
              <a:rPr lang="en-IN" sz="2200" dirty="0">
                <a:latin typeface="Calibri"/>
                <a:ea typeface="Carlito"/>
                <a:cs typeface="Carlito"/>
              </a:rPr>
              <a:t>To ensure more transparency, accountability, efficiency and monitoring, and then weed out corruptions where the worksites are been managed even though workers are not there and funds are been misused and improper implementation, duplication of work been doing for quite some time.</a:t>
            </a:r>
            <a:endParaRPr lang="en-IN" sz="2200" dirty="0">
              <a:effectLst/>
              <a:latin typeface="Calibri"/>
              <a:ea typeface="Carlito"/>
              <a:cs typeface="Carlito"/>
            </a:endParaRPr>
          </a:p>
          <a:p>
            <a:pPr>
              <a:buClr>
                <a:srgbClr val="FFFFFF"/>
              </a:buClr>
              <a:buFont typeface="Wingdings" panose="05000000000000000000" pitchFamily="2" charset="2"/>
              <a:buChar char="v"/>
            </a:pPr>
            <a:r>
              <a:rPr lang="en-IN" sz="2200" dirty="0">
                <a:latin typeface="Calibri"/>
                <a:ea typeface="Carlito"/>
              </a:rPr>
              <a:t>We can also reduce the burden for attenders and workers in rural area for attendance by simplifying the process.</a:t>
            </a:r>
            <a:br>
              <a:rPr lang="en-IN" sz="2200" dirty="0">
                <a:effectLst/>
                <a:latin typeface="Calibri" panose="020F0502020204030204" pitchFamily="34" charset="0"/>
                <a:ea typeface="Carlito"/>
              </a:rPr>
            </a:br>
            <a:endParaRPr lang="en-IN" sz="2200" dirty="0">
              <a:cs typeface="Calibri" panose="020F0502020204030204"/>
            </a:endParaRPr>
          </a:p>
        </p:txBody>
      </p:sp>
    </p:spTree>
    <p:extLst>
      <p:ext uri="{BB962C8B-B14F-4D97-AF65-F5344CB8AC3E}">
        <p14:creationId xmlns:p14="http://schemas.microsoft.com/office/powerpoint/2010/main" val="3365258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27265"/>
            <a:ext cx="10131425" cy="735874"/>
          </a:xfrm>
        </p:spPr>
        <p:txBody>
          <a:bodyPr/>
          <a:lstStyle/>
          <a:p>
            <a:pPr algn="ctr"/>
            <a:r>
              <a:rPr lang="en-IN" dirty="0"/>
              <a:t>USE CASE DESCRIPTION</a:t>
            </a:r>
          </a:p>
        </p:txBody>
      </p:sp>
      <p:sp>
        <p:nvSpPr>
          <p:cNvPr id="3" name="Content Placeholder 2"/>
          <p:cNvSpPr>
            <a:spLocks noGrp="1"/>
          </p:cNvSpPr>
          <p:nvPr>
            <p:ph idx="1"/>
          </p:nvPr>
        </p:nvSpPr>
        <p:spPr>
          <a:xfrm>
            <a:off x="599767" y="825910"/>
            <a:ext cx="11307097" cy="3323304"/>
          </a:xfrm>
        </p:spPr>
        <p:txBody>
          <a:bodyPr/>
          <a:lstStyle/>
          <a:p>
            <a:pPr marL="0" indent="0">
              <a:buNone/>
            </a:pPr>
            <a:r>
              <a:rPr lang="en-IN" sz="2800" u="sng" dirty="0"/>
              <a:t>USE CASE 01</a:t>
            </a:r>
            <a:r>
              <a:rPr lang="en-IN" dirty="0"/>
              <a:t>:</a:t>
            </a:r>
          </a:p>
          <a:p>
            <a:pPr marL="0" indent="0">
              <a:buNone/>
            </a:pPr>
            <a:r>
              <a:rPr lang="en-IN" sz="2400" dirty="0"/>
              <a:t>NAME: attender login </a:t>
            </a:r>
            <a:endParaRPr lang="en-IN" sz="2400" dirty="0">
              <a:cs typeface="Calibri"/>
            </a:endParaRPr>
          </a:p>
          <a:p>
            <a:pPr marL="0" indent="0">
              <a:buNone/>
            </a:pPr>
            <a:r>
              <a:rPr lang="en-IN" sz="2400" dirty="0"/>
              <a:t>ACTOR: attender</a:t>
            </a:r>
            <a:endParaRPr lang="en-IN" sz="2400" dirty="0">
              <a:cs typeface="Calibri" panose="020F0502020204030204"/>
            </a:endParaRPr>
          </a:p>
          <a:p>
            <a:pPr marL="0" indent="0">
              <a:buNone/>
            </a:pPr>
            <a:r>
              <a:rPr lang="en-IN" sz="2400" dirty="0"/>
              <a:t>DESCRIPTION: checking the attender login validation to upload document.</a:t>
            </a:r>
            <a:endParaRPr lang="en-IN" sz="2400" dirty="0">
              <a:cs typeface="Calibri" panose="020F0502020204030204"/>
            </a:endParaRPr>
          </a:p>
          <a:p>
            <a:pPr marL="0" indent="0">
              <a:buNone/>
            </a:pPr>
            <a:r>
              <a:rPr lang="en-IN" sz="2400" dirty="0"/>
              <a:t> PRE-CONDITIONS: attender should have an id and password given by programme officer</a:t>
            </a:r>
            <a:endParaRPr lang="en-IN" sz="2400" dirty="0">
              <a:cs typeface="Calibri" panose="020F0502020204030204"/>
            </a:endParaRPr>
          </a:p>
        </p:txBody>
      </p:sp>
      <p:graphicFrame>
        <p:nvGraphicFramePr>
          <p:cNvPr id="5" name="Table 5">
            <a:extLst>
              <a:ext uri="{FF2B5EF4-FFF2-40B4-BE49-F238E27FC236}">
                <a16:creationId xmlns:a16="http://schemas.microsoft.com/office/drawing/2014/main" id="{CB1D93C3-7D52-E42C-7750-E0859E888442}"/>
              </a:ext>
            </a:extLst>
          </p:cNvPr>
          <p:cNvGraphicFramePr>
            <a:graphicFrameLocks noGrp="1"/>
          </p:cNvGraphicFramePr>
          <p:nvPr>
            <p:extLst>
              <p:ext uri="{D42A27DB-BD31-4B8C-83A1-F6EECF244321}">
                <p14:modId xmlns:p14="http://schemas.microsoft.com/office/powerpoint/2010/main" val="1909101304"/>
              </p:ext>
            </p:extLst>
          </p:nvPr>
        </p:nvGraphicFramePr>
        <p:xfrm>
          <a:off x="1215922" y="4033137"/>
          <a:ext cx="8449188" cy="2565672"/>
        </p:xfrm>
        <a:graphic>
          <a:graphicData uri="http://schemas.openxmlformats.org/drawingml/2006/table">
            <a:tbl>
              <a:tblPr firstRow="1" bandRow="1">
                <a:tableStyleId>{5C22544A-7EE6-4342-B048-85BDC9FD1C3A}</a:tableStyleId>
              </a:tblPr>
              <a:tblGrid>
                <a:gridCol w="4224594">
                  <a:extLst>
                    <a:ext uri="{9D8B030D-6E8A-4147-A177-3AD203B41FA5}">
                      <a16:colId xmlns:a16="http://schemas.microsoft.com/office/drawing/2014/main" val="1421680516"/>
                    </a:ext>
                  </a:extLst>
                </a:gridCol>
                <a:gridCol w="4224594">
                  <a:extLst>
                    <a:ext uri="{9D8B030D-6E8A-4147-A177-3AD203B41FA5}">
                      <a16:colId xmlns:a16="http://schemas.microsoft.com/office/drawing/2014/main" val="1076241444"/>
                    </a:ext>
                  </a:extLst>
                </a:gridCol>
              </a:tblGrid>
              <a:tr h="481398">
                <a:tc>
                  <a:txBody>
                    <a:bodyPr/>
                    <a:lstStyle/>
                    <a:p>
                      <a:pPr algn="ctr"/>
                      <a:r>
                        <a:rPr lang="en-IN" dirty="0"/>
                        <a:t>USER</a:t>
                      </a:r>
                    </a:p>
                  </a:txBody>
                  <a:tcPr/>
                </a:tc>
                <a:tc>
                  <a:txBody>
                    <a:bodyPr/>
                    <a:lstStyle/>
                    <a:p>
                      <a:pPr algn="ctr"/>
                      <a:r>
                        <a:rPr lang="en-IN" dirty="0"/>
                        <a:t>SYSTEM</a:t>
                      </a:r>
                    </a:p>
                  </a:txBody>
                  <a:tcPr/>
                </a:tc>
                <a:extLst>
                  <a:ext uri="{0D108BD9-81ED-4DB2-BD59-A6C34878D82A}">
                    <a16:rowId xmlns:a16="http://schemas.microsoft.com/office/drawing/2014/main" val="3210823199"/>
                  </a:ext>
                </a:extLst>
              </a:tr>
              <a:tr h="481398">
                <a:tc>
                  <a:txBody>
                    <a:bodyPr/>
                    <a:lstStyle/>
                    <a:p>
                      <a:r>
                        <a:rPr lang="en-IN" dirty="0"/>
                        <a:t>1.Enter username and password</a:t>
                      </a:r>
                    </a:p>
                  </a:txBody>
                  <a:tcPr/>
                </a:tc>
                <a:tc>
                  <a:txBody>
                    <a:bodyPr/>
                    <a:lstStyle/>
                    <a:p>
                      <a:endParaRPr lang="en-IN"/>
                    </a:p>
                  </a:txBody>
                  <a:tcPr/>
                </a:tc>
                <a:extLst>
                  <a:ext uri="{0D108BD9-81ED-4DB2-BD59-A6C34878D82A}">
                    <a16:rowId xmlns:a16="http://schemas.microsoft.com/office/drawing/2014/main" val="736793607"/>
                  </a:ext>
                </a:extLst>
              </a:tr>
              <a:tr h="481398">
                <a:tc>
                  <a:txBody>
                    <a:bodyPr/>
                    <a:lstStyle/>
                    <a:p>
                      <a:r>
                        <a:rPr lang="en-IN" dirty="0"/>
                        <a:t>2.Click login</a:t>
                      </a:r>
                    </a:p>
                  </a:txBody>
                  <a:tcPr/>
                </a:tc>
                <a:tc>
                  <a:txBody>
                    <a:bodyPr/>
                    <a:lstStyle/>
                    <a:p>
                      <a:endParaRPr lang="en-IN"/>
                    </a:p>
                  </a:txBody>
                  <a:tcPr/>
                </a:tc>
                <a:extLst>
                  <a:ext uri="{0D108BD9-81ED-4DB2-BD59-A6C34878D82A}">
                    <a16:rowId xmlns:a16="http://schemas.microsoft.com/office/drawing/2014/main" val="3934848211"/>
                  </a:ext>
                </a:extLst>
              </a:tr>
              <a:tr h="481398">
                <a:tc>
                  <a:txBody>
                    <a:bodyPr/>
                    <a:lstStyle/>
                    <a:p>
                      <a:endParaRPr lang="en-IN"/>
                    </a:p>
                  </a:txBody>
                  <a:tcPr/>
                </a:tc>
                <a:tc>
                  <a:txBody>
                    <a:bodyPr/>
                    <a:lstStyle/>
                    <a:p>
                      <a:r>
                        <a:rPr lang="en-IN" dirty="0"/>
                        <a:t>3.Verify login credentials.</a:t>
                      </a:r>
                    </a:p>
                  </a:txBody>
                  <a:tcPr/>
                </a:tc>
                <a:extLst>
                  <a:ext uri="{0D108BD9-81ED-4DB2-BD59-A6C34878D82A}">
                    <a16:rowId xmlns:a16="http://schemas.microsoft.com/office/drawing/2014/main" val="3747004085"/>
                  </a:ext>
                </a:extLst>
              </a:tr>
              <a:tr h="481398">
                <a:tc>
                  <a:txBody>
                    <a:bodyPr/>
                    <a:lstStyle/>
                    <a:p>
                      <a:endParaRPr lang="en-IN"/>
                    </a:p>
                  </a:txBody>
                  <a:tcPr/>
                </a:tc>
                <a:tc>
                  <a:txBody>
                    <a:bodyPr/>
                    <a:lstStyle/>
                    <a:p>
                      <a:r>
                        <a:rPr lang="en-IN" dirty="0"/>
                        <a:t>4.Take to next page, if login details are correct or else enter login details again.</a:t>
                      </a:r>
                    </a:p>
                  </a:txBody>
                  <a:tcPr/>
                </a:tc>
                <a:extLst>
                  <a:ext uri="{0D108BD9-81ED-4DB2-BD59-A6C34878D82A}">
                    <a16:rowId xmlns:a16="http://schemas.microsoft.com/office/drawing/2014/main" val="3369096359"/>
                  </a:ext>
                </a:extLst>
              </a:tr>
            </a:tbl>
          </a:graphicData>
        </a:graphic>
      </p:graphicFrame>
    </p:spTree>
    <p:extLst>
      <p:ext uri="{BB962C8B-B14F-4D97-AF65-F5344CB8AC3E}">
        <p14:creationId xmlns:p14="http://schemas.microsoft.com/office/powerpoint/2010/main" val="1660215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 </a:t>
            </a:r>
          </a:p>
        </p:txBody>
      </p:sp>
      <p:sp>
        <p:nvSpPr>
          <p:cNvPr id="3" name="Content Placeholder 2"/>
          <p:cNvSpPr>
            <a:spLocks noGrp="1"/>
          </p:cNvSpPr>
          <p:nvPr>
            <p:ph idx="1"/>
          </p:nvPr>
        </p:nvSpPr>
        <p:spPr>
          <a:xfrm>
            <a:off x="508821" y="609600"/>
            <a:ext cx="10719618" cy="3323303"/>
          </a:xfrm>
        </p:spPr>
        <p:txBody>
          <a:bodyPr>
            <a:normAutofit lnSpcReduction="10000"/>
          </a:bodyPr>
          <a:lstStyle/>
          <a:p>
            <a:pPr marL="0" indent="0">
              <a:buNone/>
            </a:pPr>
            <a:r>
              <a:rPr lang="en-IN" sz="2800" u="sng" dirty="0"/>
              <a:t>USE CASE 02</a:t>
            </a:r>
            <a:r>
              <a:rPr lang="en-IN" sz="2800" dirty="0"/>
              <a:t>:</a:t>
            </a:r>
            <a:endParaRPr lang="en-IN" sz="2000" dirty="0">
              <a:cs typeface="Calibri"/>
            </a:endParaRPr>
          </a:p>
          <a:p>
            <a:pPr marL="0" indent="0">
              <a:buNone/>
            </a:pPr>
            <a:r>
              <a:rPr lang="en-IN" sz="2800" dirty="0"/>
              <a:t>NAME: Uploading the group image</a:t>
            </a:r>
            <a:endParaRPr lang="en-IN" sz="2800" dirty="0">
              <a:cs typeface="Calibri"/>
            </a:endParaRPr>
          </a:p>
          <a:p>
            <a:pPr marL="0" indent="0">
              <a:buNone/>
            </a:pPr>
            <a:r>
              <a:rPr lang="en-IN" sz="2800" dirty="0"/>
              <a:t>ACTORS: attender</a:t>
            </a:r>
            <a:endParaRPr lang="en-IN" sz="2800" dirty="0">
              <a:cs typeface="Calibri"/>
            </a:endParaRPr>
          </a:p>
          <a:p>
            <a:pPr marL="0" indent="0">
              <a:buNone/>
            </a:pPr>
            <a:r>
              <a:rPr lang="en-IN" sz="2800" dirty="0"/>
              <a:t>DESCRIPTION: add the image taken </a:t>
            </a:r>
            <a:endParaRPr lang="en-IN" sz="2800" dirty="0">
              <a:cs typeface="Calibri"/>
            </a:endParaRPr>
          </a:p>
          <a:p>
            <a:pPr marL="0" indent="0">
              <a:buNone/>
            </a:pPr>
            <a:r>
              <a:rPr lang="en-IN" sz="2800" dirty="0"/>
              <a:t>PRE-CONDITIONS: file should be in JPG or JPEG format</a:t>
            </a:r>
            <a:endParaRPr lang="en-IN" sz="2800" dirty="0">
              <a:cs typeface="Calibri"/>
            </a:endParaRPr>
          </a:p>
          <a:p>
            <a:pPr marL="0" indent="0">
              <a:buNone/>
            </a:pPr>
            <a:r>
              <a:rPr lang="en-IN" sz="2800" dirty="0"/>
              <a:t>POST-CONDITIONS: click next button</a:t>
            </a:r>
            <a:endParaRPr lang="en-IN" sz="2800" dirty="0">
              <a:cs typeface="Calibri"/>
            </a:endParaRPr>
          </a:p>
          <a:p>
            <a:pPr marL="0" indent="0">
              <a:buNone/>
            </a:pPr>
            <a:endParaRPr lang="en-IN" dirty="0"/>
          </a:p>
        </p:txBody>
      </p:sp>
      <p:graphicFrame>
        <p:nvGraphicFramePr>
          <p:cNvPr id="4" name="Table 4">
            <a:extLst>
              <a:ext uri="{FF2B5EF4-FFF2-40B4-BE49-F238E27FC236}">
                <a16:creationId xmlns:a16="http://schemas.microsoft.com/office/drawing/2014/main" id="{470963BC-8BD5-2810-7AEA-54F43608E7CB}"/>
              </a:ext>
            </a:extLst>
          </p:cNvPr>
          <p:cNvGraphicFramePr>
            <a:graphicFrameLocks noGrp="1"/>
          </p:cNvGraphicFramePr>
          <p:nvPr>
            <p:extLst>
              <p:ext uri="{D42A27DB-BD31-4B8C-83A1-F6EECF244321}">
                <p14:modId xmlns:p14="http://schemas.microsoft.com/office/powerpoint/2010/main" val="3162336465"/>
              </p:ext>
            </p:extLst>
          </p:nvPr>
        </p:nvGraphicFramePr>
        <p:xfrm>
          <a:off x="1520723" y="3865033"/>
          <a:ext cx="8498348" cy="2507853"/>
        </p:xfrm>
        <a:graphic>
          <a:graphicData uri="http://schemas.openxmlformats.org/drawingml/2006/table">
            <a:tbl>
              <a:tblPr firstRow="1" bandRow="1">
                <a:tableStyleId>{5C22544A-7EE6-4342-B048-85BDC9FD1C3A}</a:tableStyleId>
              </a:tblPr>
              <a:tblGrid>
                <a:gridCol w="4249174">
                  <a:extLst>
                    <a:ext uri="{9D8B030D-6E8A-4147-A177-3AD203B41FA5}">
                      <a16:colId xmlns:a16="http://schemas.microsoft.com/office/drawing/2014/main" val="2891509937"/>
                    </a:ext>
                  </a:extLst>
                </a:gridCol>
                <a:gridCol w="4249174">
                  <a:extLst>
                    <a:ext uri="{9D8B030D-6E8A-4147-A177-3AD203B41FA5}">
                      <a16:colId xmlns:a16="http://schemas.microsoft.com/office/drawing/2014/main" val="134027859"/>
                    </a:ext>
                  </a:extLst>
                </a:gridCol>
              </a:tblGrid>
              <a:tr h="516985">
                <a:tc>
                  <a:txBody>
                    <a:bodyPr/>
                    <a:lstStyle/>
                    <a:p>
                      <a:pPr algn="ctr"/>
                      <a:r>
                        <a:rPr lang="en-IN" dirty="0"/>
                        <a:t>USER</a:t>
                      </a:r>
                    </a:p>
                  </a:txBody>
                  <a:tcPr/>
                </a:tc>
                <a:tc>
                  <a:txBody>
                    <a:bodyPr/>
                    <a:lstStyle/>
                    <a:p>
                      <a:pPr algn="ctr"/>
                      <a:r>
                        <a:rPr lang="en-IN" dirty="0"/>
                        <a:t>SYSTEM</a:t>
                      </a:r>
                    </a:p>
                  </a:txBody>
                  <a:tcPr/>
                </a:tc>
                <a:extLst>
                  <a:ext uri="{0D108BD9-81ED-4DB2-BD59-A6C34878D82A}">
                    <a16:rowId xmlns:a16="http://schemas.microsoft.com/office/drawing/2014/main" val="3712885186"/>
                  </a:ext>
                </a:extLst>
              </a:tr>
              <a:tr h="516985">
                <a:tc>
                  <a:txBody>
                    <a:bodyPr/>
                    <a:lstStyle/>
                    <a:p>
                      <a:endParaRPr lang="en-IN"/>
                    </a:p>
                  </a:txBody>
                  <a:tcPr/>
                </a:tc>
                <a:tc>
                  <a:txBody>
                    <a:bodyPr/>
                    <a:lstStyle/>
                    <a:p>
                      <a:r>
                        <a:rPr lang="en-IN" dirty="0"/>
                        <a:t>1.Display the fields for uploading the image </a:t>
                      </a:r>
                    </a:p>
                  </a:txBody>
                  <a:tcPr/>
                </a:tc>
                <a:extLst>
                  <a:ext uri="{0D108BD9-81ED-4DB2-BD59-A6C34878D82A}">
                    <a16:rowId xmlns:a16="http://schemas.microsoft.com/office/drawing/2014/main" val="1271757520"/>
                  </a:ext>
                </a:extLst>
              </a:tr>
              <a:tr h="439913">
                <a:tc>
                  <a:txBody>
                    <a:bodyPr/>
                    <a:lstStyle/>
                    <a:p>
                      <a:r>
                        <a:rPr lang="en-IN" dirty="0"/>
                        <a:t>2.Upload the photo in field specified</a:t>
                      </a:r>
                    </a:p>
                  </a:txBody>
                  <a:tcPr/>
                </a:tc>
                <a:tc>
                  <a:txBody>
                    <a:bodyPr/>
                    <a:lstStyle/>
                    <a:p>
                      <a:endParaRPr lang="en-IN"/>
                    </a:p>
                  </a:txBody>
                  <a:tcPr/>
                </a:tc>
                <a:extLst>
                  <a:ext uri="{0D108BD9-81ED-4DB2-BD59-A6C34878D82A}">
                    <a16:rowId xmlns:a16="http://schemas.microsoft.com/office/drawing/2014/main" val="3769344292"/>
                  </a:ext>
                </a:extLst>
              </a:tr>
              <a:tr h="516985">
                <a:tc>
                  <a:txBody>
                    <a:bodyPr/>
                    <a:lstStyle/>
                    <a:p>
                      <a:r>
                        <a:rPr lang="en-IN" dirty="0"/>
                        <a:t>3.Click on next button</a:t>
                      </a:r>
                    </a:p>
                  </a:txBody>
                  <a:tcPr/>
                </a:tc>
                <a:tc>
                  <a:txBody>
                    <a:bodyPr/>
                    <a:lstStyle/>
                    <a:p>
                      <a:endParaRPr lang="en-IN" dirty="0"/>
                    </a:p>
                  </a:txBody>
                  <a:tcPr/>
                </a:tc>
                <a:extLst>
                  <a:ext uri="{0D108BD9-81ED-4DB2-BD59-A6C34878D82A}">
                    <a16:rowId xmlns:a16="http://schemas.microsoft.com/office/drawing/2014/main" val="3867748724"/>
                  </a:ext>
                </a:extLst>
              </a:tr>
              <a:tr h="516985">
                <a:tc>
                  <a:txBody>
                    <a:bodyPr/>
                    <a:lstStyle/>
                    <a:p>
                      <a:endParaRPr lang="en-IN"/>
                    </a:p>
                  </a:txBody>
                  <a:tcPr/>
                </a:tc>
                <a:tc>
                  <a:txBody>
                    <a:bodyPr/>
                    <a:lstStyle/>
                    <a:p>
                      <a:endParaRPr lang="en-IN" dirty="0"/>
                    </a:p>
                  </a:txBody>
                  <a:tcPr/>
                </a:tc>
                <a:extLst>
                  <a:ext uri="{0D108BD9-81ED-4DB2-BD59-A6C34878D82A}">
                    <a16:rowId xmlns:a16="http://schemas.microsoft.com/office/drawing/2014/main" val="3230583944"/>
                  </a:ext>
                </a:extLst>
              </a:tr>
            </a:tbl>
          </a:graphicData>
        </a:graphic>
      </p:graphicFrame>
    </p:spTree>
    <p:extLst>
      <p:ext uri="{BB962C8B-B14F-4D97-AF65-F5344CB8AC3E}">
        <p14:creationId xmlns:p14="http://schemas.microsoft.com/office/powerpoint/2010/main" val="540352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6239" y="192291"/>
            <a:ext cx="10131425" cy="735874"/>
          </a:xfrm>
        </p:spPr>
        <p:txBody>
          <a:bodyPr/>
          <a:lstStyle/>
          <a:p>
            <a:pPr algn="ctr"/>
            <a:r>
              <a:rPr lang="en-IN" dirty="0"/>
              <a:t> </a:t>
            </a:r>
          </a:p>
        </p:txBody>
      </p:sp>
      <p:sp>
        <p:nvSpPr>
          <p:cNvPr id="3" name="Content Placeholder 2"/>
          <p:cNvSpPr>
            <a:spLocks noGrp="1"/>
          </p:cNvSpPr>
          <p:nvPr>
            <p:ph idx="1"/>
          </p:nvPr>
        </p:nvSpPr>
        <p:spPr>
          <a:xfrm>
            <a:off x="636638" y="357934"/>
            <a:ext cx="10886767" cy="3791279"/>
          </a:xfrm>
        </p:spPr>
        <p:txBody>
          <a:bodyPr/>
          <a:lstStyle/>
          <a:p>
            <a:pPr marL="0" indent="0">
              <a:buNone/>
            </a:pPr>
            <a:r>
              <a:rPr lang="en-IN" sz="2800" u="sng" dirty="0"/>
              <a:t>USE CASE 03</a:t>
            </a:r>
            <a:r>
              <a:rPr lang="en-IN" dirty="0"/>
              <a:t>:</a:t>
            </a:r>
          </a:p>
          <a:p>
            <a:pPr marL="0" indent="0">
              <a:buNone/>
            </a:pPr>
            <a:r>
              <a:rPr lang="en-IN" sz="2400" dirty="0">
                <a:ea typeface="+mn-lt"/>
                <a:cs typeface="+mn-lt"/>
              </a:rPr>
              <a:t>NAME: Checking the quality of the uploaded image</a:t>
            </a:r>
            <a:endParaRPr lang="en-US" sz="2400" dirty="0">
              <a:ea typeface="+mn-lt"/>
              <a:cs typeface="+mn-lt"/>
            </a:endParaRPr>
          </a:p>
          <a:p>
            <a:pPr marL="0" indent="0">
              <a:buNone/>
            </a:pPr>
            <a:r>
              <a:rPr lang="en-IN" sz="2400" dirty="0">
                <a:ea typeface="+mn-lt"/>
                <a:cs typeface="+mn-lt"/>
              </a:rPr>
              <a:t>ACTORS: attender</a:t>
            </a:r>
            <a:endParaRPr lang="en-US" sz="2400" dirty="0">
              <a:ea typeface="+mn-lt"/>
              <a:cs typeface="+mn-lt"/>
            </a:endParaRPr>
          </a:p>
          <a:p>
            <a:pPr marL="0" indent="0">
              <a:buNone/>
            </a:pPr>
            <a:r>
              <a:rPr lang="en-IN" sz="2400" dirty="0">
                <a:ea typeface="+mn-lt"/>
                <a:cs typeface="+mn-lt"/>
              </a:rPr>
              <a:t>DESCRIPTION: verify  the image taken </a:t>
            </a:r>
            <a:endParaRPr lang="en-US" sz="2400" dirty="0">
              <a:ea typeface="+mn-lt"/>
              <a:cs typeface="+mn-lt"/>
            </a:endParaRPr>
          </a:p>
          <a:p>
            <a:pPr marL="0" indent="0">
              <a:buNone/>
            </a:pPr>
            <a:r>
              <a:rPr lang="en-IN" sz="2400" dirty="0">
                <a:ea typeface="+mn-lt"/>
                <a:cs typeface="+mn-lt"/>
              </a:rPr>
              <a:t>PRE-CONDITIONS: image should maintain clarity faces of the people present</a:t>
            </a:r>
          </a:p>
          <a:p>
            <a:pPr marL="0" indent="0">
              <a:buNone/>
            </a:pPr>
            <a:r>
              <a:rPr lang="en-IN" sz="2400" dirty="0">
                <a:ea typeface="+mn-lt"/>
                <a:cs typeface="+mn-lt"/>
              </a:rPr>
              <a:t>POST-CONDITIONS: click next button</a:t>
            </a:r>
            <a:endParaRPr lang="en-IN" dirty="0"/>
          </a:p>
        </p:txBody>
      </p:sp>
      <p:graphicFrame>
        <p:nvGraphicFramePr>
          <p:cNvPr id="4" name="Table 4">
            <a:extLst>
              <a:ext uri="{FF2B5EF4-FFF2-40B4-BE49-F238E27FC236}">
                <a16:creationId xmlns:a16="http://schemas.microsoft.com/office/drawing/2014/main" id="{D1EC36B2-0AD4-1FF2-4FCC-DD2F0233F6F6}"/>
              </a:ext>
            </a:extLst>
          </p:cNvPr>
          <p:cNvGraphicFramePr>
            <a:graphicFrameLocks noGrp="1"/>
          </p:cNvGraphicFramePr>
          <p:nvPr>
            <p:extLst>
              <p:ext uri="{D42A27DB-BD31-4B8C-83A1-F6EECF244321}">
                <p14:modId xmlns:p14="http://schemas.microsoft.com/office/powerpoint/2010/main" val="359502891"/>
              </p:ext>
            </p:extLst>
          </p:nvPr>
        </p:nvGraphicFramePr>
        <p:xfrm>
          <a:off x="1392903" y="4038446"/>
          <a:ext cx="8547510" cy="2653276"/>
        </p:xfrm>
        <a:graphic>
          <a:graphicData uri="http://schemas.openxmlformats.org/drawingml/2006/table">
            <a:tbl>
              <a:tblPr firstRow="1" bandRow="1">
                <a:tableStyleId>{5C22544A-7EE6-4342-B048-85BDC9FD1C3A}</a:tableStyleId>
              </a:tblPr>
              <a:tblGrid>
                <a:gridCol w="4273755">
                  <a:extLst>
                    <a:ext uri="{9D8B030D-6E8A-4147-A177-3AD203B41FA5}">
                      <a16:colId xmlns:a16="http://schemas.microsoft.com/office/drawing/2014/main" val="3421905188"/>
                    </a:ext>
                  </a:extLst>
                </a:gridCol>
                <a:gridCol w="4273755">
                  <a:extLst>
                    <a:ext uri="{9D8B030D-6E8A-4147-A177-3AD203B41FA5}">
                      <a16:colId xmlns:a16="http://schemas.microsoft.com/office/drawing/2014/main" val="3203036910"/>
                    </a:ext>
                  </a:extLst>
                </a:gridCol>
              </a:tblGrid>
              <a:tr h="503299">
                <a:tc>
                  <a:txBody>
                    <a:bodyPr/>
                    <a:lstStyle/>
                    <a:p>
                      <a:pPr algn="ctr"/>
                      <a:r>
                        <a:rPr lang="en-IN" dirty="0"/>
                        <a:t>USER</a:t>
                      </a:r>
                    </a:p>
                  </a:txBody>
                  <a:tcPr/>
                </a:tc>
                <a:tc>
                  <a:txBody>
                    <a:bodyPr/>
                    <a:lstStyle/>
                    <a:p>
                      <a:pPr algn="ctr"/>
                      <a:r>
                        <a:rPr lang="en-IN" dirty="0"/>
                        <a:t>SYSTEM</a:t>
                      </a:r>
                    </a:p>
                  </a:txBody>
                  <a:tcPr/>
                </a:tc>
                <a:extLst>
                  <a:ext uri="{0D108BD9-81ED-4DB2-BD59-A6C34878D82A}">
                    <a16:rowId xmlns:a16="http://schemas.microsoft.com/office/drawing/2014/main" val="216139438"/>
                  </a:ext>
                </a:extLst>
              </a:tr>
              <a:tr h="503299">
                <a:tc>
                  <a:txBody>
                    <a:bodyPr/>
                    <a:lstStyle/>
                    <a:p>
                      <a:endParaRPr lang="en-IN"/>
                    </a:p>
                  </a:txBody>
                  <a:tcPr/>
                </a:tc>
                <a:tc>
                  <a:txBody>
                    <a:bodyPr/>
                    <a:lstStyle/>
                    <a:p>
                      <a:r>
                        <a:rPr lang="en-IN" dirty="0"/>
                        <a:t>1.Display the field for uploading the image.</a:t>
                      </a:r>
                    </a:p>
                  </a:txBody>
                  <a:tcPr/>
                </a:tc>
                <a:extLst>
                  <a:ext uri="{0D108BD9-81ED-4DB2-BD59-A6C34878D82A}">
                    <a16:rowId xmlns:a16="http://schemas.microsoft.com/office/drawing/2014/main" val="1969610393"/>
                  </a:ext>
                </a:extLst>
              </a:tr>
              <a:tr h="503299">
                <a:tc>
                  <a:txBody>
                    <a:bodyPr/>
                    <a:lstStyle/>
                    <a:p>
                      <a:r>
                        <a:rPr lang="en-IN" dirty="0"/>
                        <a:t>2.Upload the image that is taken.</a:t>
                      </a:r>
                    </a:p>
                  </a:txBody>
                  <a:tcPr/>
                </a:tc>
                <a:tc>
                  <a:txBody>
                    <a:bodyPr/>
                    <a:lstStyle/>
                    <a:p>
                      <a:endParaRPr lang="en-IN"/>
                    </a:p>
                  </a:txBody>
                  <a:tcPr/>
                </a:tc>
                <a:extLst>
                  <a:ext uri="{0D108BD9-81ED-4DB2-BD59-A6C34878D82A}">
                    <a16:rowId xmlns:a16="http://schemas.microsoft.com/office/drawing/2014/main" val="3141645610"/>
                  </a:ext>
                </a:extLst>
              </a:tr>
              <a:tr h="503299">
                <a:tc>
                  <a:txBody>
                    <a:bodyPr/>
                    <a:lstStyle/>
                    <a:p>
                      <a:r>
                        <a:rPr lang="en-IN" dirty="0"/>
                        <a:t>3. Click on next button.</a:t>
                      </a:r>
                    </a:p>
                  </a:txBody>
                  <a:tcPr/>
                </a:tc>
                <a:tc>
                  <a:txBody>
                    <a:bodyPr/>
                    <a:lstStyle/>
                    <a:p>
                      <a:endParaRPr lang="en-IN" dirty="0"/>
                    </a:p>
                  </a:txBody>
                  <a:tcPr/>
                </a:tc>
                <a:extLst>
                  <a:ext uri="{0D108BD9-81ED-4DB2-BD59-A6C34878D82A}">
                    <a16:rowId xmlns:a16="http://schemas.microsoft.com/office/drawing/2014/main" val="1950045402"/>
                  </a:ext>
                </a:extLst>
              </a:tr>
              <a:tr h="503299">
                <a:tc>
                  <a:txBody>
                    <a:bodyPr/>
                    <a:lstStyle/>
                    <a:p>
                      <a:endParaRPr lang="en-IN"/>
                    </a:p>
                  </a:txBody>
                  <a:tcPr/>
                </a:tc>
                <a:tc>
                  <a:txBody>
                    <a:bodyPr/>
                    <a:lstStyle/>
                    <a:p>
                      <a:r>
                        <a:rPr lang="en-IN" dirty="0"/>
                        <a:t>4.Displays the image taken on the field and checks the faces clarity.</a:t>
                      </a:r>
                    </a:p>
                  </a:txBody>
                  <a:tcPr/>
                </a:tc>
                <a:extLst>
                  <a:ext uri="{0D108BD9-81ED-4DB2-BD59-A6C34878D82A}">
                    <a16:rowId xmlns:a16="http://schemas.microsoft.com/office/drawing/2014/main" val="17747896"/>
                  </a:ext>
                </a:extLst>
              </a:tr>
            </a:tbl>
          </a:graphicData>
        </a:graphic>
      </p:graphicFrame>
    </p:spTree>
    <p:extLst>
      <p:ext uri="{BB962C8B-B14F-4D97-AF65-F5344CB8AC3E}">
        <p14:creationId xmlns:p14="http://schemas.microsoft.com/office/powerpoint/2010/main" val="493496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83029"/>
            <a:ext cx="10131425" cy="735874"/>
          </a:xfrm>
        </p:spPr>
        <p:txBody>
          <a:bodyPr/>
          <a:lstStyle/>
          <a:p>
            <a:r>
              <a:rPr lang="en-IN" dirty="0"/>
              <a:t> </a:t>
            </a:r>
          </a:p>
        </p:txBody>
      </p:sp>
      <p:sp>
        <p:nvSpPr>
          <p:cNvPr id="3" name="Content Placeholder 2"/>
          <p:cNvSpPr>
            <a:spLocks noGrp="1"/>
          </p:cNvSpPr>
          <p:nvPr>
            <p:ph idx="1"/>
          </p:nvPr>
        </p:nvSpPr>
        <p:spPr>
          <a:xfrm>
            <a:off x="331837" y="499339"/>
            <a:ext cx="11761839" cy="3482726"/>
          </a:xfrm>
        </p:spPr>
        <p:txBody>
          <a:bodyPr>
            <a:normAutofit/>
          </a:bodyPr>
          <a:lstStyle/>
          <a:p>
            <a:pPr marL="0" indent="0">
              <a:buNone/>
            </a:pPr>
            <a:r>
              <a:rPr lang="en-IN" sz="2800" u="sng" dirty="0"/>
              <a:t>USE CASE 04</a:t>
            </a:r>
            <a:r>
              <a:rPr lang="en-IN" dirty="0"/>
              <a:t>: </a:t>
            </a:r>
          </a:p>
          <a:p>
            <a:pPr marL="0" indent="0">
              <a:buNone/>
            </a:pPr>
            <a:r>
              <a:rPr lang="en-IN" sz="2400" dirty="0"/>
              <a:t>NAME: Recognising the faces from the dataset</a:t>
            </a:r>
          </a:p>
          <a:p>
            <a:pPr marL="0" indent="0">
              <a:buNone/>
            </a:pPr>
            <a:r>
              <a:rPr lang="en-IN" sz="2400" dirty="0"/>
              <a:t>ACTOR: system</a:t>
            </a:r>
            <a:endParaRPr lang="en-IN" sz="2400" dirty="0">
              <a:cs typeface="Calibri" panose="020F0502020204030204"/>
            </a:endParaRPr>
          </a:p>
          <a:p>
            <a:pPr marL="0" indent="0">
              <a:buNone/>
            </a:pPr>
            <a:r>
              <a:rPr lang="en-IN" sz="2400" dirty="0"/>
              <a:t>DESCRIPTION: Checking the dataset images and the detected faces  </a:t>
            </a:r>
          </a:p>
          <a:p>
            <a:pPr marL="0" indent="0">
              <a:buNone/>
            </a:pPr>
            <a:r>
              <a:rPr lang="en-IN" sz="2400" dirty="0"/>
              <a:t>PRE-CONDITIONS: Images should be uploaded.</a:t>
            </a:r>
            <a:endParaRPr lang="en-IN" sz="2400" dirty="0">
              <a:cs typeface="Calibri" panose="020F0502020204030204"/>
            </a:endParaRPr>
          </a:p>
          <a:p>
            <a:pPr marL="0" indent="0">
              <a:buNone/>
            </a:pPr>
            <a:r>
              <a:rPr lang="en-IN" sz="2400" dirty="0"/>
              <a:t>POST-CONDITIONS: the faces detected should be having its probability greater than 0.5</a:t>
            </a:r>
            <a:r>
              <a:rPr lang="en-IN" sz="2400" dirty="0">
                <a:cs typeface="Calibri" panose="020F0502020204030204"/>
              </a:rPr>
              <a:t>.</a:t>
            </a:r>
          </a:p>
        </p:txBody>
      </p:sp>
      <p:graphicFrame>
        <p:nvGraphicFramePr>
          <p:cNvPr id="4" name="Table 4">
            <a:extLst>
              <a:ext uri="{FF2B5EF4-FFF2-40B4-BE49-F238E27FC236}">
                <a16:creationId xmlns:a16="http://schemas.microsoft.com/office/drawing/2014/main" id="{91B3CC20-D0D3-E641-9617-BBB66137825A}"/>
              </a:ext>
            </a:extLst>
          </p:cNvPr>
          <p:cNvGraphicFramePr>
            <a:graphicFrameLocks noGrp="1"/>
          </p:cNvGraphicFramePr>
          <p:nvPr>
            <p:extLst>
              <p:ext uri="{D42A27DB-BD31-4B8C-83A1-F6EECF244321}">
                <p14:modId xmlns:p14="http://schemas.microsoft.com/office/powerpoint/2010/main" val="3055890227"/>
              </p:ext>
            </p:extLst>
          </p:nvPr>
        </p:nvGraphicFramePr>
        <p:xfrm>
          <a:off x="1687511" y="4062633"/>
          <a:ext cx="8351224" cy="2787564"/>
        </p:xfrm>
        <a:graphic>
          <a:graphicData uri="http://schemas.openxmlformats.org/drawingml/2006/table">
            <a:tbl>
              <a:tblPr firstRow="1" bandRow="1">
                <a:tableStyleId>{5C22544A-7EE6-4342-B048-85BDC9FD1C3A}</a:tableStyleId>
              </a:tblPr>
              <a:tblGrid>
                <a:gridCol w="4175612">
                  <a:extLst>
                    <a:ext uri="{9D8B030D-6E8A-4147-A177-3AD203B41FA5}">
                      <a16:colId xmlns:a16="http://schemas.microsoft.com/office/drawing/2014/main" val="218951803"/>
                    </a:ext>
                  </a:extLst>
                </a:gridCol>
                <a:gridCol w="4175612">
                  <a:extLst>
                    <a:ext uri="{9D8B030D-6E8A-4147-A177-3AD203B41FA5}">
                      <a16:colId xmlns:a16="http://schemas.microsoft.com/office/drawing/2014/main" val="2539030836"/>
                    </a:ext>
                  </a:extLst>
                </a:gridCol>
              </a:tblGrid>
              <a:tr h="502468">
                <a:tc>
                  <a:txBody>
                    <a:bodyPr/>
                    <a:lstStyle/>
                    <a:p>
                      <a:pPr algn="ctr"/>
                      <a:r>
                        <a:rPr lang="en-IN" dirty="0"/>
                        <a:t>USER</a:t>
                      </a:r>
                    </a:p>
                  </a:txBody>
                  <a:tcPr/>
                </a:tc>
                <a:tc>
                  <a:txBody>
                    <a:bodyPr/>
                    <a:lstStyle/>
                    <a:p>
                      <a:pPr algn="ctr"/>
                      <a:r>
                        <a:rPr lang="en-IN" dirty="0"/>
                        <a:t>SYSTEM</a:t>
                      </a:r>
                    </a:p>
                  </a:txBody>
                  <a:tcPr/>
                </a:tc>
                <a:extLst>
                  <a:ext uri="{0D108BD9-81ED-4DB2-BD59-A6C34878D82A}">
                    <a16:rowId xmlns:a16="http://schemas.microsoft.com/office/drawing/2014/main" val="2935537000"/>
                  </a:ext>
                </a:extLst>
              </a:tr>
              <a:tr h="502468">
                <a:tc>
                  <a:txBody>
                    <a:bodyPr/>
                    <a:lstStyle/>
                    <a:p>
                      <a:endParaRPr lang="en-IN"/>
                    </a:p>
                  </a:txBody>
                  <a:tcPr/>
                </a:tc>
                <a:tc>
                  <a:txBody>
                    <a:bodyPr/>
                    <a:lstStyle/>
                    <a:p>
                      <a:r>
                        <a:rPr lang="en-IN" dirty="0"/>
                        <a:t>1.Check the quality of the images.</a:t>
                      </a:r>
                    </a:p>
                  </a:txBody>
                  <a:tcPr/>
                </a:tc>
                <a:extLst>
                  <a:ext uri="{0D108BD9-81ED-4DB2-BD59-A6C34878D82A}">
                    <a16:rowId xmlns:a16="http://schemas.microsoft.com/office/drawing/2014/main" val="2224291525"/>
                  </a:ext>
                </a:extLst>
              </a:tr>
              <a:tr h="502468">
                <a:tc>
                  <a:txBody>
                    <a:bodyPr/>
                    <a:lstStyle/>
                    <a:p>
                      <a:endParaRPr lang="en-IN"/>
                    </a:p>
                  </a:txBody>
                  <a:tcPr/>
                </a:tc>
                <a:tc>
                  <a:txBody>
                    <a:bodyPr/>
                    <a:lstStyle/>
                    <a:p>
                      <a:r>
                        <a:rPr lang="en-IN" dirty="0"/>
                        <a:t>2.If they are good enough then move to next step.</a:t>
                      </a:r>
                    </a:p>
                  </a:txBody>
                  <a:tcPr/>
                </a:tc>
                <a:extLst>
                  <a:ext uri="{0D108BD9-81ED-4DB2-BD59-A6C34878D82A}">
                    <a16:rowId xmlns:a16="http://schemas.microsoft.com/office/drawing/2014/main" val="3044889904"/>
                  </a:ext>
                </a:extLst>
              </a:tr>
              <a:tr h="502468">
                <a:tc>
                  <a:txBody>
                    <a:bodyPr/>
                    <a:lstStyle/>
                    <a:p>
                      <a:endParaRPr lang="en-IN"/>
                    </a:p>
                  </a:txBody>
                  <a:tcPr/>
                </a:tc>
                <a:tc>
                  <a:txBody>
                    <a:bodyPr/>
                    <a:lstStyle/>
                    <a:p>
                      <a:r>
                        <a:rPr lang="en-IN" dirty="0"/>
                        <a:t>3.Else a message will be given to user to re-upload another image.</a:t>
                      </a:r>
                    </a:p>
                  </a:txBody>
                  <a:tcPr/>
                </a:tc>
                <a:extLst>
                  <a:ext uri="{0D108BD9-81ED-4DB2-BD59-A6C34878D82A}">
                    <a16:rowId xmlns:a16="http://schemas.microsoft.com/office/drawing/2014/main" val="3852130677"/>
                  </a:ext>
                </a:extLst>
              </a:tr>
              <a:tr h="502468">
                <a:tc>
                  <a:txBody>
                    <a:bodyPr/>
                    <a:lstStyle/>
                    <a:p>
                      <a:endParaRPr lang="en-IN"/>
                    </a:p>
                  </a:txBody>
                  <a:tcPr/>
                </a:tc>
                <a:tc>
                  <a:txBody>
                    <a:bodyPr/>
                    <a:lstStyle/>
                    <a:p>
                      <a:endParaRPr lang="en-IN" dirty="0"/>
                    </a:p>
                  </a:txBody>
                  <a:tcPr/>
                </a:tc>
                <a:extLst>
                  <a:ext uri="{0D108BD9-81ED-4DB2-BD59-A6C34878D82A}">
                    <a16:rowId xmlns:a16="http://schemas.microsoft.com/office/drawing/2014/main" val="1176336619"/>
                  </a:ext>
                </a:extLst>
              </a:tr>
            </a:tbl>
          </a:graphicData>
        </a:graphic>
      </p:graphicFrame>
    </p:spTree>
    <p:extLst>
      <p:ext uri="{BB962C8B-B14F-4D97-AF65-F5344CB8AC3E}">
        <p14:creationId xmlns:p14="http://schemas.microsoft.com/office/powerpoint/2010/main" val="5572369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266</TotalTime>
  <Words>808</Words>
  <Application>Microsoft Office PowerPoint</Application>
  <PresentationFormat>Widescreen</PresentationFormat>
  <Paragraphs>99</Paragraphs>
  <Slides>22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Carlito</vt:lpstr>
      <vt:lpstr>Times New Roman</vt:lpstr>
      <vt:lpstr>Wingdings</vt:lpstr>
      <vt:lpstr>Celestial</vt:lpstr>
      <vt:lpstr>SYSTEM TO detect FACES FROM A GROUP PHOTO     for automatic                      attendance    </vt:lpstr>
      <vt:lpstr>Agenda</vt:lpstr>
      <vt:lpstr>Problem statement</vt:lpstr>
      <vt:lpstr>Abstract</vt:lpstr>
      <vt:lpstr>MOTIVATION</vt:lpstr>
      <vt:lpstr>USE CASE DESCRIPTION</vt:lpstr>
      <vt:lpstr> </vt:lpstr>
      <vt:lpstr> </vt:lpstr>
      <vt:lpstr> </vt:lpstr>
      <vt:lpstr> USE-CASE DIAGRAM</vt:lpstr>
      <vt:lpstr>training</vt:lpstr>
      <vt:lpstr>RESULT: LOGIN PAGE</vt:lpstr>
      <vt:lpstr>RESULT: UPLOAD page</vt:lpstr>
      <vt:lpstr>RESULT: face recognition</vt:lpstr>
      <vt:lpstr>RESULT: face recognition</vt:lpstr>
      <vt:lpstr>RESULT: face recognition</vt:lpstr>
      <vt:lpstr>RESULT: attendence</vt:lpstr>
      <vt:lpstr>RESULT: attendence</vt:lpstr>
      <vt:lpstr>Hardware and Software Requirements </vt:lpstr>
      <vt:lpstr>Technology used  :</vt:lpstr>
      <vt:lpstr>REFERENCES </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TOOL TO detect FACES FROM A GROUP PHOTO for automatic attendance</dc:title>
  <dc:creator>20-737-123_BOLUSANI AKHIL</dc:creator>
  <cp:lastModifiedBy>20-737-135_HARSHITH KUMAR NAIDU KANUMANENI</cp:lastModifiedBy>
  <cp:revision>335</cp:revision>
  <dcterms:created xsi:type="dcterms:W3CDTF">2022-09-25T17:38:41Z</dcterms:created>
  <dcterms:modified xsi:type="dcterms:W3CDTF">2023-05-19T07:34:00Z</dcterms:modified>
</cp:coreProperties>
</file>

<file path=docProps/thumbnail.jpeg>
</file>